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305" r:id="rId3"/>
    <p:sldId id="306" r:id="rId4"/>
    <p:sldId id="307" r:id="rId5"/>
    <p:sldId id="308" r:id="rId6"/>
    <p:sldId id="309" r:id="rId7"/>
    <p:sldId id="310" r:id="rId8"/>
    <p:sldId id="332" r:id="rId9"/>
    <p:sldId id="313" r:id="rId10"/>
    <p:sldId id="311" r:id="rId11"/>
    <p:sldId id="333" r:id="rId12"/>
    <p:sldId id="312" r:id="rId13"/>
    <p:sldId id="314" r:id="rId14"/>
    <p:sldId id="315" r:id="rId15"/>
    <p:sldId id="316" r:id="rId16"/>
    <p:sldId id="317" r:id="rId17"/>
    <p:sldId id="323" r:id="rId18"/>
    <p:sldId id="26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15"/>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3" autoAdjust="0"/>
  </p:normalViewPr>
  <p:slideViewPr>
    <p:cSldViewPr snapToGrid="0">
      <p:cViewPr varScale="1">
        <p:scale>
          <a:sx n="115" d="100"/>
          <a:sy n="115" d="100"/>
        </p:scale>
        <p:origin x="14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A56C7-15BB-4F83-B1E2-A6C9AF2D630A}" type="datetimeFigureOut">
              <a:rPr lang="ru-RU" smtClean="0"/>
              <a:t>25.09.2020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CDF21-5D5A-4936-91FA-030576695D21}" type="slidenum">
              <a:rPr lang="ru-RU" smtClean="0"/>
              <a:t>‹#›</a:t>
            </a:fld>
            <a:endParaRPr lang="ru-RU"/>
          </a:p>
        </p:txBody>
      </p:sp>
    </p:spTree>
    <p:extLst>
      <p:ext uri="{BB962C8B-B14F-4D97-AF65-F5344CB8AC3E}">
        <p14:creationId xmlns:p14="http://schemas.microsoft.com/office/powerpoint/2010/main" val="405078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2</a:t>
            </a:fld>
            <a:endParaRPr lang="ru-RU"/>
          </a:p>
        </p:txBody>
      </p:sp>
    </p:spTree>
    <p:extLst>
      <p:ext uri="{BB962C8B-B14F-4D97-AF65-F5344CB8AC3E}">
        <p14:creationId xmlns:p14="http://schemas.microsoft.com/office/powerpoint/2010/main" val="335123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11</a:t>
            </a:fld>
            <a:endParaRPr lang="ru-RU"/>
          </a:p>
        </p:txBody>
      </p:sp>
    </p:spTree>
    <p:extLst>
      <p:ext uri="{BB962C8B-B14F-4D97-AF65-F5344CB8AC3E}">
        <p14:creationId xmlns:p14="http://schemas.microsoft.com/office/powerpoint/2010/main" val="323724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12</a:t>
            </a:fld>
            <a:endParaRPr lang="ru-RU"/>
          </a:p>
        </p:txBody>
      </p:sp>
    </p:spTree>
    <p:extLst>
      <p:ext uri="{BB962C8B-B14F-4D97-AF65-F5344CB8AC3E}">
        <p14:creationId xmlns:p14="http://schemas.microsoft.com/office/powerpoint/2010/main" val="107792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13</a:t>
            </a:fld>
            <a:endParaRPr lang="ru-RU"/>
          </a:p>
        </p:txBody>
      </p:sp>
    </p:spTree>
    <p:extLst>
      <p:ext uri="{BB962C8B-B14F-4D97-AF65-F5344CB8AC3E}">
        <p14:creationId xmlns:p14="http://schemas.microsoft.com/office/powerpoint/2010/main" val="363922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14</a:t>
            </a:fld>
            <a:endParaRPr lang="ru-RU"/>
          </a:p>
        </p:txBody>
      </p:sp>
    </p:spTree>
    <p:extLst>
      <p:ext uri="{BB962C8B-B14F-4D97-AF65-F5344CB8AC3E}">
        <p14:creationId xmlns:p14="http://schemas.microsoft.com/office/powerpoint/2010/main" val="232833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15</a:t>
            </a:fld>
            <a:endParaRPr lang="ru-RU"/>
          </a:p>
        </p:txBody>
      </p:sp>
    </p:spTree>
    <p:extLst>
      <p:ext uri="{BB962C8B-B14F-4D97-AF65-F5344CB8AC3E}">
        <p14:creationId xmlns:p14="http://schemas.microsoft.com/office/powerpoint/2010/main" val="333599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16</a:t>
            </a:fld>
            <a:endParaRPr lang="ru-RU"/>
          </a:p>
        </p:txBody>
      </p:sp>
    </p:spTree>
    <p:extLst>
      <p:ext uri="{BB962C8B-B14F-4D97-AF65-F5344CB8AC3E}">
        <p14:creationId xmlns:p14="http://schemas.microsoft.com/office/powerpoint/2010/main" val="23872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17</a:t>
            </a:fld>
            <a:endParaRPr lang="ru-RU"/>
          </a:p>
        </p:txBody>
      </p:sp>
    </p:spTree>
    <p:extLst>
      <p:ext uri="{BB962C8B-B14F-4D97-AF65-F5344CB8AC3E}">
        <p14:creationId xmlns:p14="http://schemas.microsoft.com/office/powerpoint/2010/main" val="177765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3</a:t>
            </a:fld>
            <a:endParaRPr lang="ru-RU"/>
          </a:p>
        </p:txBody>
      </p:sp>
    </p:spTree>
    <p:extLst>
      <p:ext uri="{BB962C8B-B14F-4D97-AF65-F5344CB8AC3E}">
        <p14:creationId xmlns:p14="http://schemas.microsoft.com/office/powerpoint/2010/main" val="242286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4</a:t>
            </a:fld>
            <a:endParaRPr lang="ru-RU"/>
          </a:p>
        </p:txBody>
      </p:sp>
    </p:spTree>
    <p:extLst>
      <p:ext uri="{BB962C8B-B14F-4D97-AF65-F5344CB8AC3E}">
        <p14:creationId xmlns:p14="http://schemas.microsoft.com/office/powerpoint/2010/main" val="141512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5</a:t>
            </a:fld>
            <a:endParaRPr lang="ru-RU"/>
          </a:p>
        </p:txBody>
      </p:sp>
    </p:spTree>
    <p:extLst>
      <p:ext uri="{BB962C8B-B14F-4D97-AF65-F5344CB8AC3E}">
        <p14:creationId xmlns:p14="http://schemas.microsoft.com/office/powerpoint/2010/main" val="8429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6</a:t>
            </a:fld>
            <a:endParaRPr lang="ru-RU"/>
          </a:p>
        </p:txBody>
      </p:sp>
    </p:spTree>
    <p:extLst>
      <p:ext uri="{BB962C8B-B14F-4D97-AF65-F5344CB8AC3E}">
        <p14:creationId xmlns:p14="http://schemas.microsoft.com/office/powerpoint/2010/main" val="268804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7</a:t>
            </a:fld>
            <a:endParaRPr lang="ru-RU"/>
          </a:p>
        </p:txBody>
      </p:sp>
    </p:spTree>
    <p:extLst>
      <p:ext uri="{BB962C8B-B14F-4D97-AF65-F5344CB8AC3E}">
        <p14:creationId xmlns:p14="http://schemas.microsoft.com/office/powerpoint/2010/main" val="10371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8</a:t>
            </a:fld>
            <a:endParaRPr lang="ru-RU"/>
          </a:p>
        </p:txBody>
      </p:sp>
    </p:spTree>
    <p:extLst>
      <p:ext uri="{BB962C8B-B14F-4D97-AF65-F5344CB8AC3E}">
        <p14:creationId xmlns:p14="http://schemas.microsoft.com/office/powerpoint/2010/main" val="80022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9</a:t>
            </a:fld>
            <a:endParaRPr lang="ru-RU"/>
          </a:p>
        </p:txBody>
      </p:sp>
    </p:spTree>
    <p:extLst>
      <p:ext uri="{BB962C8B-B14F-4D97-AF65-F5344CB8AC3E}">
        <p14:creationId xmlns:p14="http://schemas.microsoft.com/office/powerpoint/2010/main" val="51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DCDF21-5D5A-4936-91FA-030576695D21}" type="slidenum">
              <a:rPr lang="ru-RU" smtClean="0"/>
              <a:t>10</a:t>
            </a:fld>
            <a:endParaRPr lang="ru-RU"/>
          </a:p>
        </p:txBody>
      </p:sp>
    </p:spTree>
    <p:extLst>
      <p:ext uri="{BB962C8B-B14F-4D97-AF65-F5344CB8AC3E}">
        <p14:creationId xmlns:p14="http://schemas.microsoft.com/office/powerpoint/2010/main" val="301166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4015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93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213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862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1"/>
            <a:ext cx="7772400" cy="1362075"/>
          </a:xfrm>
        </p:spPr>
        <p:txBody>
          <a:bodyPr anchor="t"/>
          <a:lstStyle>
            <a:lvl1pPr algn="l">
              <a:defRPr sz="3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35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349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188" cy="639763"/>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2" y="1535117"/>
            <a:ext cx="4041775" cy="639763"/>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ru-RU" smtClean="0"/>
              <a:t>Образец текста</a:t>
            </a:r>
          </a:p>
        </p:txBody>
      </p:sp>
      <p:sp>
        <p:nvSpPr>
          <p:cNvPr id="6" name="Объект 5"/>
          <p:cNvSpPr>
            <a:spLocks noGrp="1"/>
          </p:cNvSpPr>
          <p:nvPr>
            <p:ph sz="quarter" idx="4"/>
          </p:nvPr>
        </p:nvSpPr>
        <p:spPr>
          <a:xfrm>
            <a:off x="4645032"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669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402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323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9"/>
            <a:ext cx="3008313" cy="1162051"/>
          </a:xfrm>
        </p:spPr>
        <p:txBody>
          <a:bodyPr anchor="b"/>
          <a:lstStyle>
            <a:lvl1pPr algn="l">
              <a:defRPr sz="1500" b="1"/>
            </a:lvl1pPr>
          </a:lstStyle>
          <a:p>
            <a:r>
              <a:rPr lang="ru-RU" smtClean="0"/>
              <a:t>Образец заголовка</a:t>
            </a:r>
            <a:endParaRPr lang="ru-RU"/>
          </a:p>
        </p:txBody>
      </p:sp>
      <p:sp>
        <p:nvSpPr>
          <p:cNvPr id="3" name="Объект 2"/>
          <p:cNvSpPr>
            <a:spLocks noGrp="1"/>
          </p:cNvSpPr>
          <p:nvPr>
            <p:ph idx="1"/>
          </p:nvPr>
        </p:nvSpPr>
        <p:spPr>
          <a:xfrm>
            <a:off x="3575050" y="27306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61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10"/>
            <a:ext cx="5486400" cy="566739"/>
          </a:xfrm>
        </p:spPr>
        <p:txBody>
          <a:bodyPr anchor="b"/>
          <a:lstStyle>
            <a:lvl1pPr algn="l">
              <a:defRPr sz="15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ru-RU" smtClean="0"/>
              <a:t>Вставка рисунка</a:t>
            </a:r>
            <a:endParaRPr lang="ru-RU"/>
          </a:p>
        </p:txBody>
      </p:sp>
      <p:sp>
        <p:nvSpPr>
          <p:cNvPr id="4" name="Текст 3"/>
          <p:cNvSpPr>
            <a:spLocks noGrp="1"/>
          </p:cNvSpPr>
          <p:nvPr>
            <p:ph type="body" sz="half" idx="2"/>
          </p:nvPr>
        </p:nvSpPr>
        <p:spPr>
          <a:xfrm>
            <a:off x="1792288" y="5367348"/>
            <a:ext cx="5486400" cy="8048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81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DEADA"/>
            </a:gs>
            <a:gs pos="100000">
              <a:srgbClr val="C9C7C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F8157F-C7A9-47C8-9AB6-A57CD249878D}" type="datetimeFigureOut">
              <a:rPr lang="ru-RU" smtClean="0">
                <a:solidFill>
                  <a:prstClr val="black">
                    <a:tint val="75000"/>
                  </a:prstClr>
                </a:solidFill>
              </a:rPr>
              <a:pPr/>
              <a:t>25.09.2020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B584E6-7B37-4749-8089-28A61C527F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687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83" y="817447"/>
            <a:ext cx="8894835" cy="5681964"/>
          </a:xfrm>
          <a:prstGeom prst="rect">
            <a:avLst/>
          </a:prstGeom>
        </p:spPr>
      </p:pic>
      <p:sp>
        <p:nvSpPr>
          <p:cNvPr id="10" name="Прямоугольник 9"/>
          <p:cNvSpPr/>
          <p:nvPr/>
        </p:nvSpPr>
        <p:spPr>
          <a:xfrm>
            <a:off x="124584" y="99890"/>
            <a:ext cx="8894835" cy="1384995"/>
          </a:xfrm>
          <a:prstGeom prst="rect">
            <a:avLst/>
          </a:prstGeom>
        </p:spPr>
        <p:txBody>
          <a:bodyPr wrap="square">
            <a:spAutoFit/>
          </a:bodyPr>
          <a:lstStyle/>
          <a:p>
            <a:pPr algn="ctr">
              <a:defRPr/>
            </a:pPr>
            <a:r>
              <a:rPr lang="ru-RU" sz="2800" b="1" dirty="0"/>
              <a:t>Краснодарское высшее военное орденов Жукова </a:t>
            </a:r>
            <a:br>
              <a:rPr lang="ru-RU" sz="2800" b="1" dirty="0"/>
            </a:br>
            <a:r>
              <a:rPr lang="ru-RU" sz="2800" b="1" dirty="0"/>
              <a:t>и Октябрьской Революции Краснознаменное училище </a:t>
            </a:r>
            <a:br>
              <a:rPr lang="ru-RU" sz="2800" b="1" dirty="0"/>
            </a:br>
            <a:r>
              <a:rPr lang="ru-RU" sz="2800" b="1" dirty="0"/>
              <a:t>имени генерала армии </a:t>
            </a:r>
            <a:r>
              <a:rPr lang="ru-RU" sz="2800" b="1" dirty="0" err="1"/>
              <a:t>С.М.Штеменко</a:t>
            </a:r>
            <a:endParaRPr lang="ru-RU" sz="2400" b="1" spc="69" dirty="0">
              <a:ln w="11430"/>
              <a:solidFill>
                <a:srgbClr val="FF0000"/>
              </a:solidFill>
              <a:cs typeface="Arial" panose="020B0604020202020204" pitchFamily="34" charset="0"/>
            </a:endParaRPr>
          </a:p>
        </p:txBody>
      </p:sp>
    </p:spTree>
    <p:extLst>
      <p:ext uri="{BB962C8B-B14F-4D97-AF65-F5344CB8AC3E}">
        <p14:creationId xmlns:p14="http://schemas.microsoft.com/office/powerpoint/2010/main" val="724346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10</a:t>
            </a:r>
            <a:endParaRPr lang="ru-RU" b="1" kern="0" dirty="0">
              <a:solidFill>
                <a:srgbClr val="000000"/>
              </a:solidFill>
              <a:cs typeface="Times New Roman" pitchFamily="18" charset="0"/>
            </a:endParaRPr>
          </a:p>
        </p:txBody>
      </p:sp>
      <p:sp>
        <p:nvSpPr>
          <p:cNvPr id="6" name="TextBox 5"/>
          <p:cNvSpPr txBox="1"/>
          <p:nvPr/>
        </p:nvSpPr>
        <p:spPr>
          <a:xfrm>
            <a:off x="216816" y="891305"/>
            <a:ext cx="8766928" cy="646331"/>
          </a:xfrm>
          <a:prstGeom prst="rect">
            <a:avLst/>
          </a:prstGeom>
          <a:noFill/>
        </p:spPr>
        <p:txBody>
          <a:bodyPr wrap="square">
            <a:spAutoFit/>
          </a:bodyPr>
          <a:lstStyle/>
          <a:p>
            <a:pPr indent="449263" algn="just"/>
            <a:r>
              <a:rPr lang="ru-RU" dirty="0" smtClean="0"/>
              <a:t>Для </a:t>
            </a:r>
            <a:r>
              <a:rPr lang="ru-RU" dirty="0"/>
              <a:t>участия в ЕГЭ необходимо </a:t>
            </a:r>
            <a:r>
              <a:rPr lang="ru-RU" b="1" dirty="0">
                <a:solidFill>
                  <a:srgbClr val="FF0000"/>
                </a:solidFill>
              </a:rPr>
              <a:t>до 1 февраля </a:t>
            </a:r>
            <a:r>
              <a:rPr lang="ru-RU" dirty="0"/>
              <a:t>подать заявление с перечнем конкретных предметов, которые предполагается </a:t>
            </a:r>
            <a:r>
              <a:rPr lang="ru-RU" dirty="0" smtClean="0"/>
              <a:t>сдавать:</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231493613"/>
              </p:ext>
            </p:extLst>
          </p:nvPr>
        </p:nvGraphicFramePr>
        <p:xfrm>
          <a:off x="292232" y="1521010"/>
          <a:ext cx="8691512" cy="1711960"/>
        </p:xfrm>
        <a:graphic>
          <a:graphicData uri="http://schemas.openxmlformats.org/drawingml/2006/table">
            <a:tbl>
              <a:tblPr firstRow="1" bandRow="1">
                <a:tableStyleId>{5C22544A-7EE6-4342-B048-85BDC9FD1C3A}</a:tableStyleId>
              </a:tblPr>
              <a:tblGrid>
                <a:gridCol w="4091233"/>
                <a:gridCol w="4600279"/>
              </a:tblGrid>
              <a:tr h="370840">
                <a:tc>
                  <a:txBody>
                    <a:bodyPr/>
                    <a:lstStyle/>
                    <a:p>
                      <a:pPr algn="ctr"/>
                      <a:r>
                        <a:rPr lang="ru-RU" sz="1600" dirty="0" smtClean="0">
                          <a:solidFill>
                            <a:schemeClr val="tx1"/>
                          </a:solidFill>
                        </a:rPr>
                        <a:t>Категория граждан</a:t>
                      </a:r>
                      <a:endParaRPr lang="ru-RU" sz="1600" dirty="0">
                        <a:solidFill>
                          <a:schemeClr val="tx1"/>
                        </a:solidFill>
                      </a:endParaRPr>
                    </a:p>
                  </a:txBody>
                  <a:tcPr anchor="ctr"/>
                </a:tc>
                <a:tc>
                  <a:txBody>
                    <a:bodyPr/>
                    <a:lstStyle/>
                    <a:p>
                      <a:pPr algn="ctr"/>
                      <a:r>
                        <a:rPr lang="ru-RU" sz="1600" dirty="0" smtClean="0">
                          <a:solidFill>
                            <a:schemeClr val="tx1"/>
                          </a:solidFill>
                        </a:rPr>
                        <a:t>Места подачи заявлений на сдачу ЕГЭ</a:t>
                      </a:r>
                      <a:endParaRPr lang="ru-RU" sz="1600" dirty="0">
                        <a:solidFill>
                          <a:schemeClr val="tx1"/>
                        </a:solidFill>
                      </a:endParaRPr>
                    </a:p>
                  </a:txBody>
                  <a:tcPr anchor="ctr"/>
                </a:tc>
              </a:tr>
              <a:tr h="202955">
                <a:tc>
                  <a:txBody>
                    <a:bodyPr/>
                    <a:lstStyle/>
                    <a:p>
                      <a:pPr algn="ctr"/>
                      <a:r>
                        <a:rPr lang="ru-RU" sz="1400" dirty="0" smtClean="0">
                          <a:solidFill>
                            <a:schemeClr val="tx1"/>
                          </a:solidFill>
                        </a:rPr>
                        <a:t>выпускники текущего года</a:t>
                      </a:r>
                      <a:endParaRPr lang="ru-RU" sz="1400" dirty="0">
                        <a:solidFill>
                          <a:schemeClr val="tx1"/>
                        </a:solidFill>
                      </a:endParaRPr>
                    </a:p>
                  </a:txBody>
                  <a:tcPr anchor="ctr"/>
                </a:tc>
                <a:tc>
                  <a:txBody>
                    <a:bodyPr/>
                    <a:lstStyle/>
                    <a:p>
                      <a:pPr algn="ctr"/>
                      <a:r>
                        <a:rPr lang="ru-RU" sz="1400" dirty="0" smtClean="0">
                          <a:solidFill>
                            <a:schemeClr val="tx1"/>
                          </a:solidFill>
                        </a:rPr>
                        <a:t>в администрацию</a:t>
                      </a:r>
                      <a:r>
                        <a:rPr lang="ru-RU" sz="1400" baseline="0" dirty="0" smtClean="0">
                          <a:solidFill>
                            <a:schemeClr val="tx1"/>
                          </a:solidFill>
                        </a:rPr>
                        <a:t> своего образовательного учреждения</a:t>
                      </a:r>
                      <a:endParaRPr lang="ru-RU" sz="1400" dirty="0">
                        <a:solidFill>
                          <a:schemeClr val="tx1"/>
                        </a:solidFill>
                      </a:endParaRPr>
                    </a:p>
                  </a:txBody>
                  <a:tcPr anchor="ctr"/>
                </a:tc>
              </a:tr>
              <a:tr h="338730">
                <a:tc>
                  <a:txBody>
                    <a:bodyPr/>
                    <a:lstStyle/>
                    <a:p>
                      <a:pPr algn="ctr"/>
                      <a:r>
                        <a:rPr lang="ru-RU" sz="1400" dirty="0" smtClean="0">
                          <a:solidFill>
                            <a:schemeClr val="tx1"/>
                          </a:solidFill>
                        </a:rPr>
                        <a:t>выпускники прошлых лет, учащиеся и выпускники среднего профессионального образования</a:t>
                      </a:r>
                      <a:endParaRPr lang="ru-RU" sz="1400" dirty="0">
                        <a:solidFill>
                          <a:schemeClr val="tx1"/>
                        </a:solidFill>
                      </a:endParaRPr>
                    </a:p>
                  </a:txBody>
                  <a:tcPr anchor="ctr"/>
                </a:tc>
                <a:tc>
                  <a:txBody>
                    <a:bodyPr/>
                    <a:lstStyle/>
                    <a:p>
                      <a:pPr algn="ctr"/>
                      <a:r>
                        <a:rPr lang="ru-RU" sz="1400" dirty="0" smtClean="0">
                          <a:solidFill>
                            <a:schemeClr val="tx1"/>
                          </a:solidFill>
                        </a:rPr>
                        <a:t>в места регистрации на ЕГЭ по месту проживания</a:t>
                      </a:r>
                      <a:endParaRPr lang="ru-RU" sz="1400" dirty="0">
                        <a:solidFill>
                          <a:schemeClr val="tx1"/>
                        </a:solidFill>
                      </a:endParaRPr>
                    </a:p>
                  </a:txBody>
                  <a:tcPr anchor="ctr"/>
                </a:tc>
              </a:tr>
              <a:tr h="370840">
                <a:tc>
                  <a:txBody>
                    <a:bodyPr/>
                    <a:lstStyle/>
                    <a:p>
                      <a:pPr algn="ctr"/>
                      <a:r>
                        <a:rPr lang="ru-RU" sz="1400" dirty="0" smtClean="0">
                          <a:solidFill>
                            <a:schemeClr val="tx1"/>
                          </a:solidFill>
                        </a:rPr>
                        <a:t>военнослужащие, проходящие военную службу </a:t>
                      </a:r>
                      <a:br>
                        <a:rPr lang="ru-RU" sz="1400" dirty="0" smtClean="0">
                          <a:solidFill>
                            <a:schemeClr val="tx1"/>
                          </a:solidFill>
                        </a:rPr>
                      </a:br>
                      <a:r>
                        <a:rPr lang="ru-RU" sz="1400" dirty="0" smtClean="0">
                          <a:solidFill>
                            <a:schemeClr val="tx1"/>
                          </a:solidFill>
                        </a:rPr>
                        <a:t>по призыву (</a:t>
                      </a:r>
                      <a:r>
                        <a:rPr lang="ru-RU" sz="1400" i="1" dirty="0" smtClean="0">
                          <a:solidFill>
                            <a:schemeClr val="tx1"/>
                          </a:solidFill>
                        </a:rPr>
                        <a:t>или по контракту</a:t>
                      </a:r>
                      <a:r>
                        <a:rPr lang="ru-RU" sz="1400" dirty="0" smtClean="0">
                          <a:solidFill>
                            <a:schemeClr val="tx1"/>
                          </a:solidFill>
                        </a:rPr>
                        <a:t>)</a:t>
                      </a:r>
                      <a:endParaRPr lang="ru-RU" sz="1400" dirty="0">
                        <a:solidFill>
                          <a:schemeClr val="tx1"/>
                        </a:solidFill>
                      </a:endParaRPr>
                    </a:p>
                  </a:txBody>
                  <a:tcPr anchor="ctr"/>
                </a:tc>
                <a:tc>
                  <a:txBody>
                    <a:bodyPr/>
                    <a:lstStyle/>
                    <a:p>
                      <a:pPr algn="ctr"/>
                      <a:r>
                        <a:rPr lang="ru-RU" sz="1400" dirty="0" smtClean="0">
                          <a:solidFill>
                            <a:schemeClr val="tx1"/>
                          </a:solidFill>
                        </a:rPr>
                        <a:t>в места регистрации на ЕГЭ по месту</a:t>
                      </a:r>
                      <a:r>
                        <a:rPr lang="ru-RU" sz="1400" baseline="0" dirty="0" smtClean="0">
                          <a:solidFill>
                            <a:schemeClr val="tx1"/>
                          </a:solidFill>
                        </a:rPr>
                        <a:t> военной службы (или месту дислокации училища)</a:t>
                      </a:r>
                      <a:endParaRPr lang="ru-RU" sz="1400" dirty="0">
                        <a:solidFill>
                          <a:schemeClr val="tx1"/>
                        </a:solidFill>
                      </a:endParaRPr>
                    </a:p>
                  </a:txBody>
                  <a:tcPr anchor="ctr"/>
                </a:tc>
              </a:tr>
            </a:tbl>
          </a:graphicData>
        </a:graphic>
      </p:graphicFrame>
      <p:sp>
        <p:nvSpPr>
          <p:cNvPr id="7" name="TextBox 6"/>
          <p:cNvSpPr txBox="1"/>
          <p:nvPr/>
        </p:nvSpPr>
        <p:spPr>
          <a:xfrm>
            <a:off x="293945" y="3183977"/>
            <a:ext cx="8689799" cy="3693319"/>
          </a:xfrm>
          <a:prstGeom prst="rect">
            <a:avLst/>
          </a:prstGeom>
          <a:noFill/>
        </p:spPr>
        <p:txBody>
          <a:bodyPr wrap="square">
            <a:spAutoFit/>
          </a:bodyPr>
          <a:lstStyle/>
          <a:p>
            <a:pPr indent="449263" algn="just"/>
            <a:r>
              <a:rPr lang="ru-RU" dirty="0" smtClean="0"/>
              <a:t>Минимальное </a:t>
            </a:r>
            <a:r>
              <a:rPr lang="ru-RU" dirty="0"/>
              <a:t>количество баллов ЕГЭ (вступительного испытания, проводимого училищем самостоятельно) по общеобразовательным предметам по специальности 56.05.06 Защита информации на объектах информатизации военного назначения, подтверждающее успешное прохождение вступительного испытания по оценке уровня общеобразовательной подготовленности утверждено приказом Министра обороны Российской Федерации:</a:t>
            </a:r>
          </a:p>
          <a:p>
            <a:pPr indent="442913" algn="just">
              <a:defRPr/>
            </a:pPr>
            <a:r>
              <a:rPr lang="ru-RU" b="1" dirty="0" smtClean="0">
                <a:solidFill>
                  <a:srgbClr val="FF0000"/>
                </a:solidFill>
              </a:rPr>
              <a:t>Русский язык</a:t>
            </a:r>
            <a:r>
              <a:rPr lang="ru-RU" b="1" dirty="0"/>
              <a:t>	</a:t>
            </a:r>
            <a:r>
              <a:rPr lang="ru-RU" b="1" dirty="0" smtClean="0"/>
              <a:t>		- </a:t>
            </a:r>
            <a:r>
              <a:rPr lang="ru-RU" b="1" dirty="0" smtClean="0">
                <a:solidFill>
                  <a:srgbClr val="0070C0"/>
                </a:solidFill>
              </a:rPr>
              <a:t>50</a:t>
            </a:r>
            <a:r>
              <a:rPr lang="ru-RU" b="1" dirty="0" smtClean="0">
                <a:solidFill>
                  <a:srgbClr val="0070C0"/>
                </a:solidFill>
              </a:rPr>
              <a:t> </a:t>
            </a:r>
            <a:r>
              <a:rPr lang="ru-RU" b="1" dirty="0">
                <a:solidFill>
                  <a:srgbClr val="0070C0"/>
                </a:solidFill>
              </a:rPr>
              <a:t>баллов</a:t>
            </a:r>
            <a:r>
              <a:rPr lang="ru-RU" b="1" dirty="0"/>
              <a:t>;</a:t>
            </a:r>
          </a:p>
          <a:p>
            <a:pPr indent="442913" algn="just">
              <a:defRPr/>
            </a:pPr>
            <a:r>
              <a:rPr lang="ru-RU" b="1" dirty="0" smtClean="0">
                <a:solidFill>
                  <a:srgbClr val="FF0000"/>
                </a:solidFill>
              </a:rPr>
              <a:t>Математика </a:t>
            </a:r>
            <a:r>
              <a:rPr lang="ru-RU" i="1" dirty="0" smtClean="0">
                <a:solidFill>
                  <a:srgbClr val="FF0000"/>
                </a:solidFill>
              </a:rPr>
              <a:t>(профильная)</a:t>
            </a:r>
            <a:r>
              <a:rPr lang="ru-RU" b="1" dirty="0"/>
              <a:t>	</a:t>
            </a:r>
            <a:r>
              <a:rPr lang="ru-RU" b="1" dirty="0" smtClean="0"/>
              <a:t>- </a:t>
            </a:r>
            <a:r>
              <a:rPr lang="ru-RU" b="1" dirty="0">
                <a:solidFill>
                  <a:srgbClr val="0070C0"/>
                </a:solidFill>
              </a:rPr>
              <a:t>32 балла</a:t>
            </a:r>
            <a:r>
              <a:rPr lang="ru-RU" b="1" dirty="0"/>
              <a:t>;</a:t>
            </a:r>
          </a:p>
          <a:p>
            <a:pPr indent="442913" algn="just">
              <a:defRPr/>
            </a:pPr>
            <a:r>
              <a:rPr lang="ru-RU" b="1" dirty="0" smtClean="0">
                <a:solidFill>
                  <a:srgbClr val="FF0000"/>
                </a:solidFill>
              </a:rPr>
              <a:t>Физика</a:t>
            </a:r>
            <a:r>
              <a:rPr lang="ru-RU" b="1" dirty="0"/>
              <a:t>	</a:t>
            </a:r>
            <a:r>
              <a:rPr lang="ru-RU" b="1" dirty="0" smtClean="0"/>
              <a:t>		- </a:t>
            </a:r>
            <a:r>
              <a:rPr lang="ru-RU" b="1" dirty="0" smtClean="0">
                <a:solidFill>
                  <a:srgbClr val="0070C0"/>
                </a:solidFill>
              </a:rPr>
              <a:t>40 баллов</a:t>
            </a:r>
            <a:r>
              <a:rPr lang="ru-RU" b="1" dirty="0" smtClean="0">
                <a:solidFill>
                  <a:srgbClr val="002E15"/>
                </a:solidFill>
              </a:rPr>
              <a:t>.</a:t>
            </a:r>
            <a:endParaRPr lang="ru-RU" b="1" dirty="0"/>
          </a:p>
          <a:p>
            <a:pPr indent="442913" algn="just">
              <a:defRPr/>
            </a:pPr>
            <a:endParaRPr lang="ru-RU" dirty="0" smtClean="0"/>
          </a:p>
          <a:p>
            <a:pPr indent="442913" algn="just">
              <a:defRPr/>
            </a:pPr>
            <a:r>
              <a:rPr lang="ru-RU" dirty="0" smtClean="0"/>
              <a:t>В </a:t>
            </a:r>
            <a:r>
              <a:rPr lang="ru-RU" dirty="0"/>
              <a:t>случае </a:t>
            </a:r>
            <a:r>
              <a:rPr lang="ru-RU" dirty="0" err="1"/>
              <a:t>непреодоления</a:t>
            </a:r>
            <a:r>
              <a:rPr lang="ru-RU" dirty="0"/>
              <a:t> по одному из предметов минимального порога кандидат признается не прошедшим профессиональный отбор и </a:t>
            </a:r>
            <a:r>
              <a:rPr lang="ru-RU" b="1" dirty="0"/>
              <a:t>не допускается </a:t>
            </a:r>
            <a:r>
              <a:rPr lang="ru-RU" dirty="0" smtClean="0"/>
              <a:t/>
            </a:r>
            <a:br>
              <a:rPr lang="ru-RU" dirty="0" smtClean="0"/>
            </a:br>
            <a:r>
              <a:rPr lang="ru-RU" dirty="0" smtClean="0"/>
              <a:t>к </a:t>
            </a:r>
            <a:r>
              <a:rPr lang="ru-RU" dirty="0"/>
              <a:t>дальнейшему его прохождению.</a:t>
            </a:r>
          </a:p>
        </p:txBody>
      </p:sp>
    </p:spTree>
    <p:extLst>
      <p:ext uri="{BB962C8B-B14F-4D97-AF65-F5344CB8AC3E}">
        <p14:creationId xmlns:p14="http://schemas.microsoft.com/office/powerpoint/2010/main" val="121333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11</a:t>
            </a:r>
            <a:endParaRPr lang="ru-RU" b="1" kern="0" dirty="0">
              <a:solidFill>
                <a:srgbClr val="000000"/>
              </a:solidFill>
              <a:cs typeface="Times New Roman" pitchFamily="18" charset="0"/>
            </a:endParaRPr>
          </a:p>
        </p:txBody>
      </p:sp>
      <p:sp>
        <p:nvSpPr>
          <p:cNvPr id="8" name="TextBox 7"/>
          <p:cNvSpPr txBox="1"/>
          <p:nvPr/>
        </p:nvSpPr>
        <p:spPr>
          <a:xfrm>
            <a:off x="216816" y="1016000"/>
            <a:ext cx="8766928" cy="5632311"/>
          </a:xfrm>
          <a:prstGeom prst="rect">
            <a:avLst/>
          </a:prstGeom>
          <a:noFill/>
        </p:spPr>
        <p:txBody>
          <a:bodyPr wrap="square">
            <a:spAutoFit/>
          </a:bodyPr>
          <a:lstStyle/>
          <a:p>
            <a:pPr algn="ctr"/>
            <a:r>
              <a:rPr lang="ru-RU" b="1" dirty="0"/>
              <a:t>Оценка уровня </a:t>
            </a:r>
            <a:r>
              <a:rPr lang="ru-RU" b="1" dirty="0" smtClean="0"/>
              <a:t>профессиональной подготовленности </a:t>
            </a:r>
            <a:r>
              <a:rPr lang="ru-RU" b="1" dirty="0"/>
              <a:t>кандидатов </a:t>
            </a:r>
          </a:p>
          <a:p>
            <a:pPr indent="449263" algn="just"/>
            <a:endParaRPr lang="ru-RU" dirty="0"/>
          </a:p>
          <a:p>
            <a:pPr indent="449263" algn="just"/>
            <a:r>
              <a:rPr lang="ru-RU" dirty="0" smtClean="0"/>
              <a:t>Для поступающих на обучение по </a:t>
            </a:r>
            <a:r>
              <a:rPr lang="ru-RU" dirty="0"/>
              <a:t>специальности 56.05.06 Защита информации </a:t>
            </a:r>
            <a:r>
              <a:rPr lang="ru-RU" dirty="0" smtClean="0"/>
              <a:t/>
            </a:r>
            <a:br>
              <a:rPr lang="ru-RU" dirty="0" smtClean="0"/>
            </a:br>
            <a:r>
              <a:rPr lang="ru-RU" dirty="0" smtClean="0"/>
              <a:t>на </a:t>
            </a:r>
            <a:r>
              <a:rPr lang="ru-RU" dirty="0"/>
              <a:t>объектах информатизации военного </a:t>
            </a:r>
            <a:r>
              <a:rPr lang="ru-RU" dirty="0" smtClean="0"/>
              <a:t>назначения</a:t>
            </a:r>
            <a:r>
              <a:rPr lang="ru-RU" dirty="0"/>
              <a:t> </a:t>
            </a:r>
            <a:r>
              <a:rPr lang="ru-RU" b="1" dirty="0" smtClean="0"/>
              <a:t>проводится дополнительное вступительное испытание</a:t>
            </a:r>
            <a:r>
              <a:rPr lang="ru-RU" dirty="0" smtClean="0"/>
              <a:t>.</a:t>
            </a:r>
          </a:p>
          <a:p>
            <a:pPr indent="449263" algn="just"/>
            <a:endParaRPr lang="ru-RU" dirty="0"/>
          </a:p>
          <a:p>
            <a:pPr indent="449263" algn="just"/>
            <a:r>
              <a:rPr lang="ru-RU" dirty="0"/>
              <a:t>К дополнительному вступительному испытанию </a:t>
            </a:r>
            <a:r>
              <a:rPr lang="ru-RU" b="1" dirty="0"/>
              <a:t>допускаются абитуриенты, имеющие необходимые результаты сдачи ЕГЭ по </a:t>
            </a:r>
            <a:r>
              <a:rPr lang="ru-RU" b="1" dirty="0" smtClean="0"/>
              <a:t>Русскому языку, Математике, Физике</a:t>
            </a:r>
            <a:r>
              <a:rPr lang="ru-RU" dirty="0"/>
              <a:t> </a:t>
            </a:r>
            <a:r>
              <a:rPr lang="ru-RU" dirty="0" smtClean="0"/>
              <a:t>и </a:t>
            </a:r>
            <a:r>
              <a:rPr lang="ru-RU" dirty="0"/>
              <a:t>соответствующие общим требованиям, предъявляемым для поступления </a:t>
            </a:r>
            <a:r>
              <a:rPr lang="ru-RU" dirty="0" smtClean="0"/>
              <a:t/>
            </a:r>
            <a:br>
              <a:rPr lang="ru-RU" dirty="0" smtClean="0"/>
            </a:br>
            <a:r>
              <a:rPr lang="ru-RU" dirty="0" smtClean="0"/>
              <a:t>в </a:t>
            </a:r>
            <a:r>
              <a:rPr lang="ru-RU" dirty="0"/>
              <a:t>училище</a:t>
            </a:r>
            <a:r>
              <a:rPr lang="ru-RU" dirty="0" smtClean="0"/>
              <a:t>.</a:t>
            </a:r>
          </a:p>
          <a:p>
            <a:pPr indent="449263" algn="just"/>
            <a:endParaRPr lang="ru-RU" dirty="0"/>
          </a:p>
          <a:p>
            <a:pPr indent="449263" algn="just"/>
            <a:r>
              <a:rPr lang="ru-RU" dirty="0"/>
              <a:t>Оценивание производится в баллах. Каждый вопрос (</a:t>
            </a:r>
            <a:r>
              <a:rPr lang="ru-RU" i="1" dirty="0"/>
              <a:t>билет состоит из двух вопросов для собеседования</a:t>
            </a:r>
            <a:r>
              <a:rPr lang="ru-RU" dirty="0"/>
              <a:t>) оценивается отдельно председателем и каждым членом комиссии путем выставления частной оценки по 50-балльной шкале. </a:t>
            </a:r>
            <a:endParaRPr lang="ru-RU" dirty="0" smtClean="0"/>
          </a:p>
          <a:p>
            <a:pPr indent="449263" algn="just"/>
            <a:endParaRPr lang="ru-RU" dirty="0"/>
          </a:p>
          <a:p>
            <a:pPr indent="449263" algn="just"/>
            <a:r>
              <a:rPr lang="ru-RU" b="1" dirty="0"/>
              <a:t>Кандидат считается </a:t>
            </a:r>
            <a:r>
              <a:rPr lang="ru-RU" b="1" dirty="0">
                <a:solidFill>
                  <a:srgbClr val="FF0000"/>
                </a:solidFill>
              </a:rPr>
              <a:t>не прошедшим </a:t>
            </a:r>
            <a:r>
              <a:rPr lang="ru-RU" b="1" dirty="0"/>
              <a:t>дополнительное вступительное испытание </a:t>
            </a:r>
            <a:r>
              <a:rPr lang="ru-RU" b="1" dirty="0" smtClean="0"/>
              <a:t/>
            </a:r>
            <a:br>
              <a:rPr lang="ru-RU" b="1" dirty="0" smtClean="0"/>
            </a:br>
            <a:r>
              <a:rPr lang="ru-RU" dirty="0" smtClean="0"/>
              <a:t>(</a:t>
            </a:r>
            <a:r>
              <a:rPr lang="ru-RU" dirty="0"/>
              <a:t>к дальнейшему участию в конкурсе </a:t>
            </a:r>
            <a:r>
              <a:rPr lang="ru-RU" b="1" dirty="0"/>
              <a:t>не допускается</a:t>
            </a:r>
            <a:r>
              <a:rPr lang="ru-RU" dirty="0"/>
              <a:t>) если:</a:t>
            </a:r>
          </a:p>
          <a:p>
            <a:pPr indent="449263" algn="just"/>
            <a:r>
              <a:rPr lang="ru-RU" b="1" dirty="0"/>
              <a:t>в сумме по двум вопросам </a:t>
            </a:r>
            <a:r>
              <a:rPr lang="ru-RU" b="1" dirty="0">
                <a:solidFill>
                  <a:srgbClr val="0070C0"/>
                </a:solidFill>
              </a:rPr>
              <a:t>набрал менее 60 баллов</a:t>
            </a:r>
            <a:r>
              <a:rPr lang="ru-RU" dirty="0"/>
              <a:t>;</a:t>
            </a:r>
          </a:p>
          <a:p>
            <a:pPr indent="449263" algn="just"/>
            <a:r>
              <a:rPr lang="ru-RU" b="1" dirty="0"/>
              <a:t>по любому из вопросов </a:t>
            </a:r>
            <a:r>
              <a:rPr lang="ru-RU" b="1" dirty="0">
                <a:solidFill>
                  <a:srgbClr val="0070C0"/>
                </a:solidFill>
              </a:rPr>
              <a:t>набрал менее 21 балла </a:t>
            </a:r>
            <a:r>
              <a:rPr lang="ru-RU" dirty="0"/>
              <a:t>(не преодолел минимальный пороговый уровень</a:t>
            </a:r>
            <a:r>
              <a:rPr lang="ru-RU" dirty="0" smtClean="0"/>
              <a:t>).</a:t>
            </a:r>
            <a:endParaRPr lang="ru-RU" dirty="0"/>
          </a:p>
        </p:txBody>
      </p:sp>
    </p:spTree>
    <p:extLst>
      <p:ext uri="{BB962C8B-B14F-4D97-AF65-F5344CB8AC3E}">
        <p14:creationId xmlns:p14="http://schemas.microsoft.com/office/powerpoint/2010/main" val="400742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12</a:t>
            </a:r>
            <a:endParaRPr lang="ru-RU" b="1" kern="0" dirty="0">
              <a:solidFill>
                <a:srgbClr val="000000"/>
              </a:solidFill>
              <a:cs typeface="Times New Roman" pitchFamily="18" charset="0"/>
            </a:endParaRPr>
          </a:p>
        </p:txBody>
      </p:sp>
      <p:sp>
        <p:nvSpPr>
          <p:cNvPr id="7" name="TextBox 6"/>
          <p:cNvSpPr txBox="1"/>
          <p:nvPr/>
        </p:nvSpPr>
        <p:spPr>
          <a:xfrm>
            <a:off x="216816" y="1100739"/>
            <a:ext cx="8676359" cy="3539430"/>
          </a:xfrm>
          <a:prstGeom prst="rect">
            <a:avLst/>
          </a:prstGeom>
          <a:noFill/>
        </p:spPr>
        <p:txBody>
          <a:bodyPr wrap="square">
            <a:spAutoFit/>
          </a:bodyPr>
          <a:lstStyle/>
          <a:p>
            <a:pPr algn="ctr">
              <a:defRPr/>
            </a:pPr>
            <a:r>
              <a:rPr lang="ru-RU" sz="1600" b="1" dirty="0" smtClean="0">
                <a:latin typeface="+mn-lt"/>
              </a:rPr>
              <a:t>Оценка </a:t>
            </a:r>
            <a:r>
              <a:rPr lang="ru-RU" sz="1600" b="1" dirty="0">
                <a:latin typeface="+mn-lt"/>
              </a:rPr>
              <a:t>уровня физической подготовленности кандидатов</a:t>
            </a:r>
          </a:p>
          <a:p>
            <a:pPr indent="442913" algn="just">
              <a:defRPr/>
            </a:pPr>
            <a:endParaRPr lang="ru-RU" sz="1600" dirty="0" smtClean="0">
              <a:latin typeface="+mn-lt"/>
            </a:endParaRPr>
          </a:p>
          <a:p>
            <a:pPr indent="442913" algn="just">
              <a:defRPr/>
            </a:pPr>
            <a:r>
              <a:rPr lang="ru-RU" sz="1600" dirty="0"/>
              <a:t>Физические упражнения выполняются в течении одного дня в следующей </a:t>
            </a:r>
            <a:r>
              <a:rPr lang="ru-RU" sz="1600" dirty="0" smtClean="0"/>
              <a:t>последовательности: упражнение </a:t>
            </a:r>
            <a:r>
              <a:rPr lang="ru-RU" sz="1600" dirty="0"/>
              <a:t>на выносливость (бег на 3 км</a:t>
            </a:r>
            <a:r>
              <a:rPr lang="ru-RU" sz="1600" dirty="0" smtClean="0"/>
              <a:t>.), упражнение </a:t>
            </a:r>
            <a:r>
              <a:rPr lang="ru-RU" sz="1600" dirty="0"/>
              <a:t>на быстроту (бег на 100 м</a:t>
            </a:r>
            <a:r>
              <a:rPr lang="ru-RU" sz="1600" dirty="0" smtClean="0"/>
              <a:t>.), упражнение </a:t>
            </a:r>
            <a:r>
              <a:rPr lang="ru-RU" sz="1600" dirty="0"/>
              <a:t>на силу (подтягивание на перекладине</a:t>
            </a:r>
            <a:r>
              <a:rPr lang="ru-RU" sz="1600" dirty="0" smtClean="0"/>
              <a:t>).</a:t>
            </a:r>
          </a:p>
          <a:p>
            <a:pPr indent="442913" algn="just">
              <a:defRPr/>
            </a:pPr>
            <a:r>
              <a:rPr lang="ru-RU" sz="1600" dirty="0" smtClean="0"/>
              <a:t>Начисление </a:t>
            </a:r>
            <a:r>
              <a:rPr lang="ru-RU" sz="1600" dirty="0"/>
              <a:t>баллов за выполнение физических упражнений осуществляется в соответствии с Таблицей начисления баллов за выполнение упражнений (приложение № 14 к наставлению по физической подготовке </a:t>
            </a:r>
            <a:r>
              <a:rPr lang="ru-RU" sz="1600" dirty="0" smtClean="0"/>
              <a:t>в </a:t>
            </a:r>
            <a:r>
              <a:rPr lang="ru-RU" sz="1600" dirty="0"/>
              <a:t>Вооруженных Силах Российской Федерации, введенного в действие приказом Министра обороны Российской Федерации от 21 апреля 2009 г. № 200).</a:t>
            </a:r>
          </a:p>
          <a:p>
            <a:pPr indent="442913" algn="just">
              <a:defRPr/>
            </a:pPr>
            <a:r>
              <a:rPr lang="ru-RU" sz="1600" dirty="0" smtClean="0">
                <a:latin typeface="+mn-lt"/>
              </a:rPr>
              <a:t>При этом кандидату выставляется оценка «неудовлетворительно» (к дальнейшему участию в конкурсе </a:t>
            </a:r>
            <a:r>
              <a:rPr lang="ru-RU" sz="1600" b="1" u="sng" dirty="0" smtClean="0">
                <a:latin typeface="+mn-lt"/>
              </a:rPr>
              <a:t>не допускаются</a:t>
            </a:r>
            <a:r>
              <a:rPr lang="ru-RU" sz="1600" dirty="0" smtClean="0">
                <a:latin typeface="+mn-lt"/>
              </a:rPr>
              <a:t>) если:</a:t>
            </a:r>
          </a:p>
          <a:p>
            <a:pPr indent="442913" algn="just">
              <a:defRPr/>
            </a:pPr>
            <a:r>
              <a:rPr lang="ru-RU" sz="1600" b="1" dirty="0" smtClean="0">
                <a:latin typeface="+mn-lt"/>
              </a:rPr>
              <a:t>в сумме по трем упражнениям набрал менее 120 баллов;</a:t>
            </a:r>
          </a:p>
          <a:p>
            <a:pPr indent="442913" algn="just">
              <a:defRPr/>
            </a:pPr>
            <a:r>
              <a:rPr lang="ru-RU" sz="1600" b="1" dirty="0" smtClean="0">
                <a:latin typeface="+mn-lt"/>
              </a:rPr>
              <a:t>по </a:t>
            </a:r>
            <a:r>
              <a:rPr lang="ru-RU" sz="1600" b="1" dirty="0">
                <a:latin typeface="+mn-lt"/>
              </a:rPr>
              <a:t>любому из упражнений набрал менее 26 баллов </a:t>
            </a:r>
            <a:r>
              <a:rPr lang="ru-RU" sz="1600" dirty="0">
                <a:latin typeface="+mn-lt"/>
              </a:rPr>
              <a:t>(не преодолел </a:t>
            </a:r>
            <a:r>
              <a:rPr lang="ru-RU" sz="1600" dirty="0" smtClean="0">
                <a:latin typeface="+mn-lt"/>
              </a:rPr>
              <a:t>минимальный пороговый </a:t>
            </a:r>
            <a:r>
              <a:rPr lang="ru-RU" sz="1600" dirty="0">
                <a:latin typeface="+mn-lt"/>
              </a:rPr>
              <a:t>уровень).</a:t>
            </a:r>
          </a:p>
        </p:txBody>
      </p:sp>
      <p:sp>
        <p:nvSpPr>
          <p:cNvPr id="8" name="Скругленный прямоугольник 7"/>
          <p:cNvSpPr/>
          <p:nvPr/>
        </p:nvSpPr>
        <p:spPr bwMode="auto">
          <a:xfrm>
            <a:off x="332509" y="5461461"/>
            <a:ext cx="8271164" cy="1321723"/>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r>
              <a:rPr lang="ru-RU" sz="1600" i="1" dirty="0">
                <a:latin typeface="+mn-lt"/>
              </a:rPr>
              <a:t>Справочно:</a:t>
            </a:r>
          </a:p>
          <a:p>
            <a:pPr>
              <a:defRPr/>
            </a:pPr>
            <a:r>
              <a:rPr lang="ru-RU" sz="1600" dirty="0">
                <a:latin typeface="+mn-lt"/>
              </a:rPr>
              <a:t>	Минимальный пороговый уровень (26 баллов):</a:t>
            </a:r>
          </a:p>
          <a:p>
            <a:pPr>
              <a:defRPr/>
            </a:pPr>
            <a:r>
              <a:rPr lang="ru-RU" sz="1600" b="1" dirty="0">
                <a:latin typeface="+mn-lt"/>
              </a:rPr>
              <a:t>	</a:t>
            </a:r>
            <a:r>
              <a:rPr lang="ru-RU" sz="1600" b="1" dirty="0">
                <a:solidFill>
                  <a:srgbClr val="0070C0"/>
                </a:solidFill>
                <a:latin typeface="+mn-lt"/>
              </a:rPr>
              <a:t>подтягивание на перекладине</a:t>
            </a:r>
            <a:r>
              <a:rPr lang="ru-RU" sz="1600" b="1" dirty="0">
                <a:latin typeface="+mn-lt"/>
              </a:rPr>
              <a:t>	</a:t>
            </a:r>
            <a:r>
              <a:rPr lang="ru-RU" sz="1600" b="1" dirty="0" smtClean="0">
                <a:latin typeface="+mn-lt"/>
              </a:rPr>
              <a:t>	- </a:t>
            </a:r>
            <a:r>
              <a:rPr lang="ru-RU" sz="1600" b="1" dirty="0">
                <a:solidFill>
                  <a:srgbClr val="FF0000"/>
                </a:solidFill>
                <a:latin typeface="+mn-lt"/>
              </a:rPr>
              <a:t>4 раза</a:t>
            </a:r>
            <a:r>
              <a:rPr lang="ru-RU" sz="1600" b="1" dirty="0">
                <a:latin typeface="+mn-lt"/>
              </a:rPr>
              <a:t>;</a:t>
            </a:r>
          </a:p>
          <a:p>
            <a:pPr>
              <a:defRPr/>
            </a:pPr>
            <a:r>
              <a:rPr lang="ru-RU" sz="1600" b="1" dirty="0">
                <a:latin typeface="+mn-lt"/>
              </a:rPr>
              <a:t>	</a:t>
            </a:r>
            <a:r>
              <a:rPr lang="ru-RU" sz="1600" b="1" dirty="0">
                <a:solidFill>
                  <a:srgbClr val="0070C0"/>
                </a:solidFill>
                <a:latin typeface="+mn-lt"/>
              </a:rPr>
              <a:t>бег на 100 м.</a:t>
            </a:r>
            <a:r>
              <a:rPr lang="ru-RU" sz="1600" b="1" dirty="0">
                <a:latin typeface="+mn-lt"/>
              </a:rPr>
              <a:t>			- </a:t>
            </a:r>
            <a:r>
              <a:rPr lang="ru-RU" sz="1600" b="1" dirty="0">
                <a:solidFill>
                  <a:srgbClr val="FF0000"/>
                </a:solidFill>
                <a:latin typeface="+mn-lt"/>
              </a:rPr>
              <a:t>15,4 сек.</a:t>
            </a:r>
            <a:r>
              <a:rPr lang="ru-RU" sz="1600" b="1" dirty="0">
                <a:latin typeface="+mn-lt"/>
              </a:rPr>
              <a:t>;</a:t>
            </a:r>
          </a:p>
          <a:p>
            <a:pPr>
              <a:defRPr/>
            </a:pPr>
            <a:r>
              <a:rPr lang="ru-RU" sz="1600" b="1" dirty="0">
                <a:latin typeface="+mn-lt"/>
              </a:rPr>
              <a:t>	</a:t>
            </a:r>
            <a:r>
              <a:rPr lang="ru-RU" sz="1600" b="1" dirty="0">
                <a:solidFill>
                  <a:srgbClr val="0070C0"/>
                </a:solidFill>
                <a:latin typeface="+mn-lt"/>
              </a:rPr>
              <a:t>бег на 3 км.</a:t>
            </a:r>
            <a:r>
              <a:rPr lang="ru-RU" sz="1600" b="1" dirty="0">
                <a:latin typeface="+mn-lt"/>
              </a:rPr>
              <a:t>			- </a:t>
            </a:r>
            <a:r>
              <a:rPr lang="ru-RU" sz="1600" b="1" dirty="0">
                <a:solidFill>
                  <a:srgbClr val="FF0000"/>
                </a:solidFill>
                <a:latin typeface="+mn-lt"/>
              </a:rPr>
              <a:t>14 мин. 56 сек.</a:t>
            </a:r>
          </a:p>
        </p:txBody>
      </p:sp>
      <p:graphicFrame>
        <p:nvGraphicFramePr>
          <p:cNvPr id="3" name="Таблица 2"/>
          <p:cNvGraphicFramePr>
            <a:graphicFrameLocks noGrp="1"/>
          </p:cNvGraphicFramePr>
          <p:nvPr>
            <p:extLst>
              <p:ext uri="{D42A27DB-BD31-4B8C-83A1-F6EECF244321}">
                <p14:modId xmlns:p14="http://schemas.microsoft.com/office/powerpoint/2010/main" val="1941881192"/>
              </p:ext>
            </p:extLst>
          </p:nvPr>
        </p:nvGraphicFramePr>
        <p:xfrm>
          <a:off x="366445" y="4640169"/>
          <a:ext cx="8229601" cy="731520"/>
        </p:xfrm>
        <a:graphic>
          <a:graphicData uri="http://schemas.openxmlformats.org/drawingml/2006/table">
            <a:tbl>
              <a:tblPr firstRow="1" firstCol="1" bandRow="1">
                <a:tableStyleId>{5C22544A-7EE6-4342-B048-85BDC9FD1C3A}</a:tableStyleId>
              </a:tblPr>
              <a:tblGrid>
                <a:gridCol w="3049889"/>
                <a:gridCol w="1185062"/>
                <a:gridCol w="687995"/>
                <a:gridCol w="687995"/>
                <a:gridCol w="687995"/>
                <a:gridCol w="687995"/>
                <a:gridCol w="1242670"/>
              </a:tblGrid>
              <a:tr h="365760">
                <a:tc>
                  <a:txBody>
                    <a:bodyPr/>
                    <a:lstStyle/>
                    <a:p>
                      <a:pPr marL="0" indent="0">
                        <a:spcAft>
                          <a:spcPts val="0"/>
                        </a:spcAft>
                      </a:pPr>
                      <a:r>
                        <a:rPr lang="ru-RU" sz="1200" dirty="0">
                          <a:effectLst/>
                        </a:rPr>
                        <a:t>Сумма баллов за выполнение трех упражнений</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Менее 120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120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121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 +1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194</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195 и более</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indent="0">
                        <a:spcAft>
                          <a:spcPts val="0"/>
                        </a:spcAft>
                      </a:pPr>
                      <a:r>
                        <a:rPr lang="ru-RU" sz="1200" dirty="0">
                          <a:effectLst/>
                        </a:rPr>
                        <a:t>Результат оценки уровня физической подготовленности</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25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26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 +1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99</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indent="0" algn="ctr">
                        <a:spcAft>
                          <a:spcPts val="0"/>
                        </a:spcAft>
                      </a:pPr>
                      <a:r>
                        <a:rPr lang="ru-RU" sz="1200" dirty="0">
                          <a:effectLst/>
                        </a:rPr>
                        <a:t>100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739946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ПЕРЕЧЕНЬ ИНДИВИДУАЛЬНЫХ ДОСТИЖЕНИЙ</a:t>
            </a:r>
            <a:endParaRPr lang="ru-RU" sz="2200" b="1" kern="0" dirty="0">
              <a:solidFill>
                <a:srgbClr val="000000"/>
              </a:solidFill>
              <a:cs typeface="Times New Roman" pitchFamily="18" charset="0"/>
            </a:endParaRP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13</a:t>
            </a:r>
            <a:endParaRPr lang="ru-RU" b="1" kern="0" dirty="0">
              <a:solidFill>
                <a:srgbClr val="000000"/>
              </a:solidFill>
              <a:cs typeface="Times New Roman" pitchFamily="18" charset="0"/>
            </a:endParaRPr>
          </a:p>
        </p:txBody>
      </p:sp>
      <p:sp>
        <p:nvSpPr>
          <p:cNvPr id="7" name="TextBox 6"/>
          <p:cNvSpPr txBox="1"/>
          <p:nvPr/>
        </p:nvSpPr>
        <p:spPr>
          <a:xfrm>
            <a:off x="216816" y="912199"/>
            <a:ext cx="8676359" cy="923330"/>
          </a:xfrm>
          <a:prstGeom prst="rect">
            <a:avLst/>
          </a:prstGeom>
          <a:noFill/>
        </p:spPr>
        <p:txBody>
          <a:bodyPr wrap="square">
            <a:spAutoFit/>
          </a:bodyPr>
          <a:lstStyle/>
          <a:p>
            <a:pPr indent="442913" algn="just">
              <a:defRPr/>
            </a:pPr>
            <a:r>
              <a:rPr lang="ru-RU" dirty="0"/>
              <a:t>Перечень индивидуальных достижений при приеме кандидатов </a:t>
            </a:r>
            <a:r>
              <a:rPr lang="ru-RU" dirty="0" smtClean="0"/>
              <a:t>на </a:t>
            </a:r>
            <a:r>
              <a:rPr lang="ru-RU" dirty="0"/>
              <a:t>обучение </a:t>
            </a:r>
            <a:r>
              <a:rPr lang="ru-RU" dirty="0" smtClean="0"/>
              <a:t/>
            </a:r>
            <a:br>
              <a:rPr lang="ru-RU" dirty="0" smtClean="0"/>
            </a:br>
            <a:r>
              <a:rPr lang="ru-RU" dirty="0" smtClean="0"/>
              <a:t>по </a:t>
            </a:r>
            <a:r>
              <a:rPr lang="ru-RU" dirty="0"/>
              <a:t>образовательным программам высшего образования </a:t>
            </a:r>
            <a:r>
              <a:rPr lang="ru-RU" dirty="0" smtClean="0"/>
              <a:t>и </a:t>
            </a:r>
            <a:r>
              <a:rPr lang="ru-RU" dirty="0"/>
              <a:t>баллы начисляемые кандидатам за индивидуальные достижения </a:t>
            </a:r>
          </a:p>
        </p:txBody>
      </p:sp>
      <p:graphicFrame>
        <p:nvGraphicFramePr>
          <p:cNvPr id="3" name="Таблица 2"/>
          <p:cNvGraphicFramePr>
            <a:graphicFrameLocks noGrp="1"/>
          </p:cNvGraphicFramePr>
          <p:nvPr>
            <p:extLst>
              <p:ext uri="{D42A27DB-BD31-4B8C-83A1-F6EECF244321}">
                <p14:modId xmlns:p14="http://schemas.microsoft.com/office/powerpoint/2010/main" val="3507317013"/>
              </p:ext>
            </p:extLst>
          </p:nvPr>
        </p:nvGraphicFramePr>
        <p:xfrm>
          <a:off x="298515" y="1807248"/>
          <a:ext cx="8594661" cy="5003800"/>
        </p:xfrm>
        <a:graphic>
          <a:graphicData uri="http://schemas.openxmlformats.org/drawingml/2006/table">
            <a:tbl>
              <a:tblPr firstRow="1" bandRow="1">
                <a:tableStyleId>{5C22544A-7EE6-4342-B048-85BDC9FD1C3A}</a:tableStyleId>
              </a:tblPr>
              <a:tblGrid>
                <a:gridCol w="502763"/>
                <a:gridCol w="6419654"/>
                <a:gridCol w="1672244"/>
              </a:tblGrid>
              <a:tr h="370840">
                <a:tc>
                  <a:txBody>
                    <a:bodyPr/>
                    <a:lstStyle/>
                    <a:p>
                      <a:pPr algn="ctr"/>
                      <a:r>
                        <a:rPr lang="ru-RU" sz="1400" dirty="0" smtClean="0">
                          <a:solidFill>
                            <a:schemeClr val="tx1"/>
                          </a:solidFill>
                          <a:latin typeface="+mn-lt"/>
                          <a:cs typeface="Times New Roman" panose="02020603050405020304" pitchFamily="18" charset="0"/>
                        </a:rPr>
                        <a:t>№ п/п</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Полное наименование индивидуального достижения, </a:t>
                      </a:r>
                      <a:br>
                        <a:rPr lang="ru-RU" sz="1400" b="1" kern="1200" dirty="0" smtClean="0">
                          <a:solidFill>
                            <a:schemeClr val="tx1"/>
                          </a:solidFill>
                          <a:effectLst/>
                          <a:latin typeface="+mn-lt"/>
                          <a:ea typeface="+mn-ea"/>
                          <a:cs typeface="+mn-cs"/>
                        </a:rPr>
                      </a:br>
                      <a:r>
                        <a:rPr lang="ru-RU" sz="1400" b="1" kern="1200" dirty="0" smtClean="0">
                          <a:solidFill>
                            <a:schemeClr val="tx1"/>
                          </a:solidFill>
                          <a:effectLst/>
                          <a:latin typeface="+mn-lt"/>
                          <a:ea typeface="+mn-ea"/>
                          <a:cs typeface="+mn-cs"/>
                        </a:rPr>
                        <a:t>статус или награда его обладателя</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Баллы за индивидуальное достижение</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1</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статуса чемпиона и призера Олимпийских игр, чемпиона мира, чемпиона Европы</a:t>
                      </a:r>
                      <a:r>
                        <a:rPr lang="ru-RU" sz="1400" kern="1200" dirty="0" smtClean="0">
                          <a:solidFill>
                            <a:schemeClr val="dk1"/>
                          </a:solidFill>
                          <a:effectLst/>
                          <a:latin typeface="+mn-lt"/>
                          <a:ea typeface="+mn-ea"/>
                          <a:cs typeface="+mn-cs"/>
                        </a:rPr>
                        <a:t> по видам спорта, включенным в программы Олимпийских игр</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10 баллов </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2</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аттестата о среднем общем образовании с отличием</a:t>
                      </a:r>
                      <a:r>
                        <a:rPr lang="ru-RU" sz="1400" kern="1200" dirty="0" smtClean="0">
                          <a:solidFill>
                            <a:schemeClr val="dk1"/>
                          </a:solidFill>
                          <a:effectLst/>
                          <a:latin typeface="+mn-lt"/>
                          <a:ea typeface="+mn-ea"/>
                          <a:cs typeface="+mn-cs"/>
                        </a:rPr>
                        <a:t>, или аттестата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о среднем (полном) общем образовании </a:t>
                      </a:r>
                      <a:r>
                        <a:rPr lang="ru-RU" sz="1400" b="1" kern="1200" dirty="0" smtClean="0">
                          <a:solidFill>
                            <a:schemeClr val="dk1"/>
                          </a:solidFill>
                          <a:effectLst/>
                          <a:latin typeface="+mn-lt"/>
                          <a:ea typeface="+mn-ea"/>
                          <a:cs typeface="+mn-cs"/>
                        </a:rPr>
                        <a:t>для награжденных золотой медалью</a:t>
                      </a:r>
                      <a:r>
                        <a:rPr lang="ru-RU" sz="1400" kern="1200" dirty="0" smtClean="0">
                          <a:solidFill>
                            <a:schemeClr val="dk1"/>
                          </a:solidFill>
                          <a:effectLst/>
                          <a:latin typeface="+mn-lt"/>
                          <a:ea typeface="+mn-ea"/>
                          <a:cs typeface="+mn-cs"/>
                        </a:rPr>
                        <a:t>, или аттестата о среднем (полном) общем образовании для награжденных </a:t>
                      </a:r>
                      <a:r>
                        <a:rPr lang="ru-RU" sz="1400" b="1" kern="1200" dirty="0" smtClean="0">
                          <a:solidFill>
                            <a:schemeClr val="dk1"/>
                          </a:solidFill>
                          <a:effectLst/>
                          <a:latin typeface="+mn-lt"/>
                          <a:ea typeface="+mn-ea"/>
                          <a:cs typeface="+mn-cs"/>
                        </a:rPr>
                        <a:t>серебряной медалью</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10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3</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диплома о среднем профессиональном образовании с отличием</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10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4</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выданного общеобразовательными организациями со специальными наименованиями,</a:t>
                      </a:r>
                      <a:r>
                        <a:rPr lang="ru-RU" sz="1400" kern="1200" dirty="0" smtClean="0">
                          <a:solidFill>
                            <a:schemeClr val="dk1"/>
                          </a:solidFill>
                          <a:effectLst/>
                          <a:latin typeface="+mn-lt"/>
                          <a:ea typeface="+mn-ea"/>
                          <a:cs typeface="+mn-cs"/>
                        </a:rPr>
                        <a:t> перечисленными в статье 86 Федерального закона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от 29 декабря 2012 г. № 273-ФЗ «Об образовании в Российской Федерации», </a:t>
                      </a:r>
                      <a:r>
                        <a:rPr lang="ru-RU" sz="1400" b="1" kern="1200" dirty="0" smtClean="0">
                          <a:solidFill>
                            <a:schemeClr val="dk1"/>
                          </a:solidFill>
                          <a:effectLst/>
                          <a:latin typeface="+mn-lt"/>
                          <a:ea typeface="+mn-ea"/>
                          <a:cs typeface="+mn-cs"/>
                        </a:rPr>
                        <a:t>аттестата о среднем общем образовании (диплома о среднем профессиональном образовании) с не менее 50% итоговыми отметками «отлично» (остальные – «хорошо») </a:t>
                      </a:r>
                      <a:r>
                        <a:rPr lang="ru-RU" sz="1400" kern="1200" dirty="0" smtClean="0">
                          <a:solidFill>
                            <a:schemeClr val="dk1"/>
                          </a:solidFill>
                          <a:effectLst/>
                          <a:latin typeface="+mn-lt"/>
                          <a:ea typeface="+mn-ea"/>
                          <a:cs typeface="+mn-cs"/>
                        </a:rPr>
                        <a:t>от всех учебных предметов основной образовательной программы, а также по интегрированным с ней дополнительным общеразвивающим программам, имеющим целью подготовку несовершеннолетних обучающихся к военной или иной государственной службе (</a:t>
                      </a:r>
                      <a:r>
                        <a:rPr lang="ru-RU" sz="1400" b="1" kern="1200" dirty="0" smtClean="0">
                          <a:solidFill>
                            <a:schemeClr val="dk1"/>
                          </a:solidFill>
                          <a:effectLst/>
                          <a:latin typeface="+mn-lt"/>
                          <a:ea typeface="+mn-ea"/>
                          <a:cs typeface="+mn-cs"/>
                        </a:rPr>
                        <a:t>при условии поступления в училище в год окончания общеобразовательной организации</a:t>
                      </a:r>
                      <a:r>
                        <a:rPr lang="ru-RU" sz="1400" kern="1200" dirty="0" smtClean="0">
                          <a:solidFill>
                            <a:schemeClr val="dk1"/>
                          </a:solidFill>
                          <a:effectLst/>
                          <a:latin typeface="+mn-lt"/>
                          <a:ea typeface="+mn-ea"/>
                          <a:cs typeface="+mn-cs"/>
                        </a:rPr>
                        <a:t>)</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6 баллов</a:t>
                      </a:r>
                      <a:endParaRPr lang="ru-RU" sz="1400" dirty="0">
                        <a:solidFill>
                          <a:schemeClr val="tx1"/>
                        </a:solidFill>
                        <a:latin typeface="+mn-lt"/>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915267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a:solidFill>
                  <a:srgbClr val="000000"/>
                </a:solidFill>
                <a:cs typeface="Times New Roman" pitchFamily="18" charset="0"/>
              </a:rPr>
              <a:t>ПЕРЕЧЕНЬ ИНДИВИДУАЛЬНЫХ ДОСТИЖЕНИЙ</a:t>
            </a:r>
          </a:p>
        </p:txBody>
      </p:sp>
      <p:sp>
        <p:nvSpPr>
          <p:cNvPr id="9" name="Прямоугольник 8"/>
          <p:cNvSpPr/>
          <p:nvPr/>
        </p:nvSpPr>
        <p:spPr>
          <a:xfrm>
            <a:off x="8337845"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14</a:t>
            </a:r>
            <a:endParaRPr lang="ru-RU" b="1" kern="0" dirty="0">
              <a:solidFill>
                <a:srgbClr val="000000"/>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29859666"/>
              </p:ext>
            </p:extLst>
          </p:nvPr>
        </p:nvGraphicFramePr>
        <p:xfrm>
          <a:off x="289089" y="1128516"/>
          <a:ext cx="8594661" cy="4541520"/>
        </p:xfrm>
        <a:graphic>
          <a:graphicData uri="http://schemas.openxmlformats.org/drawingml/2006/table">
            <a:tbl>
              <a:tblPr firstRow="1" bandRow="1">
                <a:tableStyleId>{5C22544A-7EE6-4342-B048-85BDC9FD1C3A}</a:tableStyleId>
              </a:tblPr>
              <a:tblGrid>
                <a:gridCol w="502763"/>
                <a:gridCol w="6419654"/>
                <a:gridCol w="1672244"/>
              </a:tblGrid>
              <a:tr h="370840">
                <a:tc>
                  <a:txBody>
                    <a:bodyPr/>
                    <a:lstStyle/>
                    <a:p>
                      <a:pPr algn="ctr"/>
                      <a:r>
                        <a:rPr lang="ru-RU" sz="1400" dirty="0" smtClean="0">
                          <a:solidFill>
                            <a:schemeClr val="tx1"/>
                          </a:solidFill>
                          <a:latin typeface="+mn-lt"/>
                          <a:cs typeface="Times New Roman" panose="02020603050405020304" pitchFamily="18" charset="0"/>
                        </a:rPr>
                        <a:t>№ п/п</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Полное наименование индивидуального достижения, </a:t>
                      </a:r>
                      <a:br>
                        <a:rPr lang="ru-RU" sz="1400" b="1" kern="1200" dirty="0" smtClean="0">
                          <a:solidFill>
                            <a:schemeClr val="tx1"/>
                          </a:solidFill>
                          <a:effectLst/>
                          <a:latin typeface="+mn-lt"/>
                          <a:ea typeface="+mn-ea"/>
                          <a:cs typeface="+mn-cs"/>
                        </a:rPr>
                      </a:br>
                      <a:r>
                        <a:rPr lang="ru-RU" sz="1400" b="1" kern="1200" dirty="0" smtClean="0">
                          <a:solidFill>
                            <a:schemeClr val="tx1"/>
                          </a:solidFill>
                          <a:effectLst/>
                          <a:latin typeface="+mn-lt"/>
                          <a:ea typeface="+mn-ea"/>
                          <a:cs typeface="+mn-cs"/>
                        </a:rPr>
                        <a:t>статус или награда его обладателя</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Баллы за индивидуальное достижение</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5</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kern="1200" dirty="0" smtClean="0">
                          <a:solidFill>
                            <a:schemeClr val="dk1"/>
                          </a:solidFill>
                          <a:effectLst/>
                          <a:latin typeface="+mn-lt"/>
                          <a:ea typeface="+mn-ea"/>
                          <a:cs typeface="+mn-cs"/>
                        </a:rPr>
                        <a:t>Результаты участия кандидатов на обучение в олимпиадах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(не используемые для получения особых прав и (или) преимуществ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при поступлении на обучение по конкретным условиям поступления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и конкретным основаниям приема) и иных интеллектуальных и (или) творческих конкурсах, физкультурных мероприятиях и спортивных мероприятиях, проводимых центральными органами военного управления Министерства обороны Российской Федерации, подтвержденные наличием соответствующего документа (победитель/призер)</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kern="1200" dirty="0" smtClean="0">
                          <a:solidFill>
                            <a:schemeClr val="dk1"/>
                          </a:solidFill>
                          <a:effectLst/>
                          <a:latin typeface="+mn-lt"/>
                          <a:ea typeface="+mn-ea"/>
                          <a:cs typeface="+mn-cs"/>
                        </a:rPr>
                        <a:t>7/5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6</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kern="1200" dirty="0" smtClean="0">
                          <a:solidFill>
                            <a:schemeClr val="dk1"/>
                          </a:solidFill>
                          <a:effectLst/>
                          <a:latin typeface="+mn-lt"/>
                          <a:ea typeface="+mn-ea"/>
                          <a:cs typeface="+mn-cs"/>
                        </a:rPr>
                        <a:t>Результаты участия кандидатов на обучение в олимпиадах школьников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(не используемые для получения особых прав и (или) преимуществ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при поступлении на обучение) по дисциплине Информатика и ИКТ, проводимых в порядке, установленном федеральным органом исполнительной власти, осуществляющим функции по выработке государственной политики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и нормативно-правовому регулированию в сфере образования, в течении четырех лет, следующих за годом проведения соответствующей олимпиады при наличии у них результатов ЕГЭ не ниже 60 баллов по дисциплине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Информатика и ИКТ (победитель/призер)</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kern="1200" dirty="0" smtClean="0">
                          <a:solidFill>
                            <a:schemeClr val="dk1"/>
                          </a:solidFill>
                          <a:effectLst/>
                          <a:latin typeface="+mn-lt"/>
                          <a:ea typeface="+mn-ea"/>
                          <a:cs typeface="+mn-cs"/>
                        </a:rPr>
                        <a:t>7/5 баллов</a:t>
                      </a:r>
                      <a:endParaRPr lang="ru-RU" sz="1400" dirty="0">
                        <a:solidFill>
                          <a:schemeClr val="tx1"/>
                        </a:solidFill>
                        <a:latin typeface="+mn-lt"/>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946244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a:solidFill>
                  <a:srgbClr val="000000"/>
                </a:solidFill>
                <a:cs typeface="Times New Roman" pitchFamily="18" charset="0"/>
              </a:rPr>
              <a:t>ПЕРЕЧЕНЬ ИНДИВИДУАЛЬНЫХ ДОСТИЖЕНИЙ</a:t>
            </a:r>
          </a:p>
        </p:txBody>
      </p:sp>
      <p:sp>
        <p:nvSpPr>
          <p:cNvPr id="9" name="Прямоугольник 8"/>
          <p:cNvSpPr/>
          <p:nvPr/>
        </p:nvSpPr>
        <p:spPr>
          <a:xfrm>
            <a:off x="8337843"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15</a:t>
            </a:r>
            <a:endParaRPr lang="ru-RU" b="1" kern="0" dirty="0">
              <a:solidFill>
                <a:srgbClr val="000000"/>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26536561"/>
              </p:ext>
            </p:extLst>
          </p:nvPr>
        </p:nvGraphicFramePr>
        <p:xfrm>
          <a:off x="298515" y="972479"/>
          <a:ext cx="8594661" cy="5857240"/>
        </p:xfrm>
        <a:graphic>
          <a:graphicData uri="http://schemas.openxmlformats.org/drawingml/2006/table">
            <a:tbl>
              <a:tblPr firstRow="1" bandRow="1">
                <a:tableStyleId>{5C22544A-7EE6-4342-B048-85BDC9FD1C3A}</a:tableStyleId>
              </a:tblPr>
              <a:tblGrid>
                <a:gridCol w="502763"/>
                <a:gridCol w="6419654"/>
                <a:gridCol w="1672244"/>
              </a:tblGrid>
              <a:tr h="370840">
                <a:tc>
                  <a:txBody>
                    <a:bodyPr/>
                    <a:lstStyle/>
                    <a:p>
                      <a:pPr algn="ctr"/>
                      <a:r>
                        <a:rPr lang="ru-RU" sz="1400" dirty="0" smtClean="0">
                          <a:solidFill>
                            <a:schemeClr val="tx1"/>
                          </a:solidFill>
                          <a:latin typeface="+mn-lt"/>
                          <a:cs typeface="Times New Roman" panose="02020603050405020304" pitchFamily="18" charset="0"/>
                        </a:rPr>
                        <a:t>№ п/п</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Полное наименование индивидуального достижения, </a:t>
                      </a:r>
                      <a:br>
                        <a:rPr lang="ru-RU" sz="1400" b="1" kern="1200" dirty="0" smtClean="0">
                          <a:solidFill>
                            <a:schemeClr val="tx1"/>
                          </a:solidFill>
                          <a:effectLst/>
                          <a:latin typeface="+mn-lt"/>
                          <a:ea typeface="+mn-ea"/>
                          <a:cs typeface="+mn-cs"/>
                        </a:rPr>
                      </a:br>
                      <a:r>
                        <a:rPr lang="ru-RU" sz="1400" b="1" kern="1200" dirty="0" smtClean="0">
                          <a:solidFill>
                            <a:schemeClr val="tx1"/>
                          </a:solidFill>
                          <a:effectLst/>
                          <a:latin typeface="+mn-lt"/>
                          <a:ea typeface="+mn-ea"/>
                          <a:cs typeface="+mn-cs"/>
                        </a:rPr>
                        <a:t>статус или награда его обладателя</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Баллы за индивидуальное достижение</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7</a:t>
                      </a:r>
                      <a:endParaRPr lang="ru-RU" sz="1400" dirty="0">
                        <a:solidFill>
                          <a:schemeClr val="tx1"/>
                        </a:solidFill>
                        <a:latin typeface="+mn-lt"/>
                        <a:cs typeface="Times New Roman" panose="02020603050405020304" pitchFamily="18" charset="0"/>
                      </a:endParaRPr>
                    </a:p>
                  </a:txBody>
                  <a:tcPr anchor="ctr"/>
                </a:tc>
                <a:tc>
                  <a:txBody>
                    <a:bodyPr/>
                    <a:lstStyle/>
                    <a:p>
                      <a:pPr marL="0" marR="0" indent="0" algn="just" defTabSz="685783"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effectLst/>
                          <a:latin typeface="+mn-lt"/>
                          <a:ea typeface="+mn-ea"/>
                          <a:cs typeface="+mn-cs"/>
                        </a:rPr>
                        <a:t>Наличие аттестата выпускника одной из общеобразовательных организаций </a:t>
                      </a:r>
                      <a:br>
                        <a:rPr lang="ru-RU" sz="1400" b="1" kern="1200" dirty="0" smtClean="0">
                          <a:solidFill>
                            <a:schemeClr val="dk1"/>
                          </a:solidFill>
                          <a:effectLst/>
                          <a:latin typeface="+mn-lt"/>
                          <a:ea typeface="+mn-ea"/>
                          <a:cs typeface="+mn-cs"/>
                        </a:rPr>
                      </a:br>
                      <a:r>
                        <a:rPr lang="ru-RU" sz="1400" b="1" kern="1200" dirty="0" smtClean="0">
                          <a:solidFill>
                            <a:schemeClr val="dk1"/>
                          </a:solidFill>
                          <a:effectLst/>
                          <a:latin typeface="+mn-lt"/>
                          <a:ea typeface="+mn-ea"/>
                          <a:cs typeface="+mn-cs"/>
                        </a:rPr>
                        <a:t>со специальными наименованиями</a:t>
                      </a:r>
                      <a:r>
                        <a:rPr lang="ru-RU" sz="1400" kern="1200" dirty="0" smtClean="0">
                          <a:solidFill>
                            <a:schemeClr val="dk1"/>
                          </a:solidFill>
                          <a:effectLst/>
                          <a:latin typeface="+mn-lt"/>
                          <a:ea typeface="+mn-ea"/>
                          <a:cs typeface="+mn-cs"/>
                        </a:rPr>
                        <a:t>, перечисленными в статье 86 Федерального закона от 29 декабря 2012 г. № 273-ФЗ «Об образовании в Российской Федерации» (диплома выпускника профессиональных образовательных организаций), находящихся в ведении Минобороны России (</a:t>
                      </a:r>
                      <a:r>
                        <a:rPr lang="ru-RU" sz="1400" b="1" kern="1200" dirty="0" smtClean="0">
                          <a:solidFill>
                            <a:schemeClr val="dk1"/>
                          </a:solidFill>
                          <a:effectLst/>
                          <a:latin typeface="+mn-lt"/>
                          <a:ea typeface="+mn-ea"/>
                          <a:cs typeface="+mn-cs"/>
                        </a:rPr>
                        <a:t>при условии поступления в училище в год окончания общеобразовательной организации</a:t>
                      </a:r>
                      <a:r>
                        <a:rPr lang="ru-RU" sz="1400" kern="1200" dirty="0" smtClean="0">
                          <a:solidFill>
                            <a:schemeClr val="dk1"/>
                          </a:solidFill>
                          <a:effectLst/>
                          <a:latin typeface="+mn-lt"/>
                          <a:ea typeface="+mn-ea"/>
                          <a:cs typeface="+mn-cs"/>
                        </a:rPr>
                        <a:t>)</a:t>
                      </a:r>
                      <a:endParaRPr lang="ru-RU" sz="1400" dirty="0" smtClean="0">
                        <a:solidFill>
                          <a:schemeClr val="tx1"/>
                        </a:solidFill>
                        <a:latin typeface="+mn-lt"/>
                        <a:cs typeface="Times New Roman" panose="02020603050405020304" pitchFamily="18" charset="0"/>
                      </a:endParaRPr>
                    </a:p>
                  </a:txBody>
                  <a:tcPr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mn-lt"/>
                          <a:cs typeface="Times New Roman" panose="02020603050405020304" pitchFamily="18" charset="0"/>
                        </a:rPr>
                        <a:t>4 балла</a:t>
                      </a:r>
                    </a:p>
                    <a:p>
                      <a:pPr algn="ct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8</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спортивного разряда или спортивного звания </a:t>
                      </a:r>
                      <a:r>
                        <a:rPr lang="ru-RU" sz="1400" kern="1200" dirty="0" smtClean="0">
                          <a:solidFill>
                            <a:schemeClr val="dk1"/>
                          </a:solidFill>
                          <a:effectLst/>
                          <a:latin typeface="+mn-lt"/>
                          <a:ea typeface="+mn-ea"/>
                          <a:cs typeface="+mn-cs"/>
                        </a:rPr>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при поступлении на обучение по специальностям, не относящимся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к специальности Служебная прикладная физическая подготовка:</a:t>
                      </a:r>
                    </a:p>
                    <a:p>
                      <a:pPr marL="0" indent="442913" algn="just"/>
                      <a:r>
                        <a:rPr lang="ru-RU" sz="1400" kern="1200" dirty="0" smtClean="0">
                          <a:solidFill>
                            <a:schemeClr val="dk1"/>
                          </a:solidFill>
                          <a:effectLst/>
                          <a:latin typeface="+mn-lt"/>
                          <a:ea typeface="+mn-ea"/>
                          <a:cs typeface="+mn-cs"/>
                        </a:rPr>
                        <a:t>1. По видам спорта, включенным в программы Олимпийских игр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или по военно-прикладным видам спорта:</a:t>
                      </a:r>
                    </a:p>
                    <a:p>
                      <a:pPr marL="0" indent="442913" algn="just"/>
                      <a:r>
                        <a:rPr lang="ru-RU" sz="1400" kern="1200" dirty="0" smtClean="0">
                          <a:solidFill>
                            <a:schemeClr val="dk1"/>
                          </a:solidFill>
                          <a:effectLst/>
                          <a:latin typeface="+mn-lt"/>
                          <a:ea typeface="+mn-ea"/>
                          <a:cs typeface="+mn-cs"/>
                        </a:rPr>
                        <a:t>мастер спорта;</a:t>
                      </a:r>
                    </a:p>
                    <a:p>
                      <a:pPr marL="0" indent="442913" algn="just"/>
                      <a:r>
                        <a:rPr lang="ru-RU" sz="1400" kern="1200" dirty="0" smtClean="0">
                          <a:solidFill>
                            <a:schemeClr val="dk1"/>
                          </a:solidFill>
                          <a:effectLst/>
                          <a:latin typeface="+mn-lt"/>
                          <a:ea typeface="+mn-ea"/>
                          <a:cs typeface="+mn-cs"/>
                        </a:rPr>
                        <a:t>кандидат в мастера спорта; </a:t>
                      </a:r>
                    </a:p>
                    <a:p>
                      <a:pPr marL="0" indent="442913" algn="just"/>
                      <a:r>
                        <a:rPr lang="ru-RU" sz="1400" kern="1200" dirty="0" smtClean="0">
                          <a:solidFill>
                            <a:schemeClr val="dk1"/>
                          </a:solidFill>
                          <a:effectLst/>
                          <a:latin typeface="+mn-lt"/>
                          <a:ea typeface="+mn-ea"/>
                          <a:cs typeface="+mn-cs"/>
                        </a:rPr>
                        <a:t>первый спортивный разряд.</a:t>
                      </a:r>
                    </a:p>
                    <a:p>
                      <a:pPr marL="0" indent="442913" algn="just"/>
                      <a:r>
                        <a:rPr lang="ru-RU" sz="1400" kern="1200" dirty="0" smtClean="0">
                          <a:solidFill>
                            <a:schemeClr val="dk1"/>
                          </a:solidFill>
                          <a:effectLst/>
                          <a:latin typeface="+mn-lt"/>
                          <a:ea typeface="+mn-ea"/>
                          <a:cs typeface="+mn-cs"/>
                        </a:rPr>
                        <a:t>2. По остальным видам спорта:</a:t>
                      </a:r>
                    </a:p>
                    <a:p>
                      <a:pPr marL="0" indent="442913" algn="just"/>
                      <a:r>
                        <a:rPr lang="ru-RU" sz="1400" kern="1200" dirty="0" smtClean="0">
                          <a:solidFill>
                            <a:schemeClr val="dk1"/>
                          </a:solidFill>
                          <a:effectLst/>
                          <a:latin typeface="+mn-lt"/>
                          <a:ea typeface="+mn-ea"/>
                          <a:cs typeface="+mn-cs"/>
                        </a:rPr>
                        <a:t>мастер спорта, кандидат в мастера спорта</a:t>
                      </a:r>
                      <a:endParaRPr lang="ru-RU" sz="1400" dirty="0">
                        <a:solidFill>
                          <a:schemeClr val="tx1"/>
                        </a:solidFill>
                        <a:latin typeface="+mn-lt"/>
                        <a:cs typeface="Times New Roman" panose="02020603050405020304" pitchFamily="18" charset="0"/>
                      </a:endParaRPr>
                    </a:p>
                  </a:txBody>
                  <a:tcPr anchor="ctr"/>
                </a:tc>
                <a:tc>
                  <a:txBody>
                    <a:bodyPr/>
                    <a:lstStyle/>
                    <a:p>
                      <a:pPr algn="ctr"/>
                      <a:endParaRPr lang="ru-RU" sz="1400" dirty="0" smtClean="0">
                        <a:solidFill>
                          <a:schemeClr val="tx1"/>
                        </a:solidFill>
                        <a:latin typeface="+mn-lt"/>
                        <a:cs typeface="Times New Roman" panose="02020603050405020304" pitchFamily="18" charset="0"/>
                      </a:endParaRPr>
                    </a:p>
                    <a:p>
                      <a:pPr algn="ctr"/>
                      <a:endParaRPr lang="ru-RU" sz="1400" dirty="0" smtClean="0">
                        <a:solidFill>
                          <a:schemeClr val="tx1"/>
                        </a:solidFill>
                        <a:latin typeface="+mn-lt"/>
                        <a:cs typeface="Times New Roman" panose="02020603050405020304" pitchFamily="18" charset="0"/>
                      </a:endParaRPr>
                    </a:p>
                    <a:p>
                      <a:pPr algn="ctr"/>
                      <a:endParaRPr lang="ru-RU" sz="1400" dirty="0" smtClean="0">
                        <a:solidFill>
                          <a:schemeClr val="tx1"/>
                        </a:solidFill>
                        <a:latin typeface="+mn-lt"/>
                        <a:cs typeface="Times New Roman" panose="02020603050405020304" pitchFamily="18" charset="0"/>
                      </a:endParaRPr>
                    </a:p>
                    <a:p>
                      <a:pPr algn="ctr"/>
                      <a:endParaRPr lang="ru-RU" sz="1400" dirty="0" smtClean="0">
                        <a:solidFill>
                          <a:schemeClr val="tx1"/>
                        </a:solidFill>
                        <a:latin typeface="+mn-lt"/>
                        <a:cs typeface="Times New Roman" panose="02020603050405020304" pitchFamily="18" charset="0"/>
                      </a:endParaRPr>
                    </a:p>
                    <a:p>
                      <a:pPr algn="ctr"/>
                      <a:endParaRPr lang="ru-RU" sz="1400" dirty="0" smtClean="0">
                        <a:solidFill>
                          <a:schemeClr val="tx1"/>
                        </a:solidFill>
                        <a:latin typeface="+mn-lt"/>
                        <a:cs typeface="Times New Roman" panose="02020603050405020304" pitchFamily="18" charset="0"/>
                      </a:endParaRPr>
                    </a:p>
                    <a:p>
                      <a:pPr algn="ctr"/>
                      <a:r>
                        <a:rPr lang="ru-RU" sz="1400" dirty="0" smtClean="0">
                          <a:solidFill>
                            <a:schemeClr val="tx1"/>
                          </a:solidFill>
                          <a:latin typeface="+mn-lt"/>
                          <a:cs typeface="Times New Roman" panose="02020603050405020304" pitchFamily="18" charset="0"/>
                        </a:rPr>
                        <a:t>10 баллов</a:t>
                      </a:r>
                    </a:p>
                    <a:p>
                      <a:pPr algn="ctr"/>
                      <a:r>
                        <a:rPr lang="ru-RU" sz="1400" dirty="0" smtClean="0">
                          <a:solidFill>
                            <a:schemeClr val="tx1"/>
                          </a:solidFill>
                          <a:latin typeface="+mn-lt"/>
                          <a:cs typeface="Times New Roman" panose="02020603050405020304" pitchFamily="18" charset="0"/>
                        </a:rPr>
                        <a:t>7 баллов</a:t>
                      </a:r>
                    </a:p>
                    <a:p>
                      <a:pPr algn="ctr"/>
                      <a:r>
                        <a:rPr lang="ru-RU" sz="1400" dirty="0" smtClean="0">
                          <a:solidFill>
                            <a:schemeClr val="tx1"/>
                          </a:solidFill>
                          <a:latin typeface="+mn-lt"/>
                          <a:cs typeface="Times New Roman" panose="02020603050405020304" pitchFamily="18" charset="0"/>
                        </a:rPr>
                        <a:t>5 баллов</a:t>
                      </a:r>
                    </a:p>
                    <a:p>
                      <a:pPr algn="ctr"/>
                      <a:endParaRPr lang="ru-RU" sz="1400" dirty="0" smtClean="0">
                        <a:solidFill>
                          <a:schemeClr val="tx1"/>
                        </a:solidFill>
                        <a:latin typeface="+mn-lt"/>
                        <a:cs typeface="Times New Roman" panose="02020603050405020304" pitchFamily="18" charset="0"/>
                      </a:endParaRPr>
                    </a:p>
                    <a:p>
                      <a:pPr algn="ctr"/>
                      <a:r>
                        <a:rPr lang="ru-RU" sz="1400" dirty="0" smtClean="0">
                          <a:solidFill>
                            <a:schemeClr val="tx1"/>
                          </a:solidFill>
                          <a:latin typeface="+mn-lt"/>
                          <a:cs typeface="Times New Roman" panose="02020603050405020304" pitchFamily="18" charset="0"/>
                        </a:rPr>
                        <a:t>5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9</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наград</a:t>
                      </a:r>
                      <a:r>
                        <a:rPr lang="ru-RU" sz="1400" kern="1200" dirty="0" smtClean="0">
                          <a:solidFill>
                            <a:schemeClr val="dk1"/>
                          </a:solidFill>
                          <a:effectLst/>
                          <a:latin typeface="+mn-lt"/>
                          <a:ea typeface="+mn-ea"/>
                          <a:cs typeface="+mn-cs"/>
                        </a:rPr>
                        <a:t>, подтвержденных соответствующим документом</a:t>
                      </a:r>
                      <a:r>
                        <a:rPr lang="ru-RU" sz="1400" kern="1200" baseline="0" dirty="0" smtClean="0">
                          <a:solidFill>
                            <a:schemeClr val="dk1"/>
                          </a:solidFill>
                          <a:effectLst/>
                          <a:latin typeface="+mn-lt"/>
                          <a:ea typeface="+mn-ea"/>
                          <a:cs typeface="+mn-cs"/>
                        </a:rPr>
                        <a:t> </a:t>
                      </a:r>
                      <a:r>
                        <a:rPr lang="ru-RU" sz="1400" kern="1200" dirty="0" smtClean="0">
                          <a:solidFill>
                            <a:schemeClr val="dk1"/>
                          </a:solidFill>
                          <a:effectLst/>
                          <a:latin typeface="+mn-lt"/>
                          <a:ea typeface="+mn-ea"/>
                          <a:cs typeface="+mn-cs"/>
                        </a:rPr>
                        <a:t>(удостоверением к ним):</a:t>
                      </a:r>
                    </a:p>
                    <a:p>
                      <a:pPr marL="0" indent="442913" algn="just"/>
                      <a:r>
                        <a:rPr lang="ru-RU" sz="1400" kern="1200" dirty="0" smtClean="0">
                          <a:solidFill>
                            <a:schemeClr val="dk1"/>
                          </a:solidFill>
                          <a:effectLst/>
                          <a:latin typeface="+mn-lt"/>
                          <a:ea typeface="+mn-ea"/>
                          <a:cs typeface="+mn-cs"/>
                        </a:rPr>
                        <a:t>государственная награда Российской Федерации;</a:t>
                      </a:r>
                    </a:p>
                    <a:p>
                      <a:pPr marL="0" indent="442913" algn="just"/>
                      <a:r>
                        <a:rPr lang="ru-RU" sz="1400" kern="1200" dirty="0" smtClean="0">
                          <a:solidFill>
                            <a:schemeClr val="dk1"/>
                          </a:solidFill>
                          <a:effectLst/>
                          <a:latin typeface="+mn-lt"/>
                          <a:ea typeface="+mn-ea"/>
                          <a:cs typeface="+mn-cs"/>
                        </a:rPr>
                        <a:t>ведомственный знак отличия Министерства обороны Российской Федерации (приказ МО РФ 2017 г. № 777)</a:t>
                      </a:r>
                      <a:endParaRPr lang="ru-RU" sz="1400" dirty="0">
                        <a:solidFill>
                          <a:schemeClr val="tx1"/>
                        </a:solidFill>
                        <a:latin typeface="+mn-lt"/>
                        <a:cs typeface="Times New Roman" panose="02020603050405020304" pitchFamily="18" charset="0"/>
                      </a:endParaRPr>
                    </a:p>
                  </a:txBody>
                  <a:tcPr anchor="ctr"/>
                </a:tc>
                <a:tc>
                  <a:txBody>
                    <a:bodyPr/>
                    <a:lstStyle/>
                    <a:p>
                      <a:pPr algn="ctr"/>
                      <a:endParaRPr lang="ru-RU" sz="1400" dirty="0" smtClean="0">
                        <a:solidFill>
                          <a:schemeClr val="tx1"/>
                        </a:solidFill>
                        <a:latin typeface="+mn-lt"/>
                        <a:cs typeface="Times New Roman" panose="02020603050405020304" pitchFamily="18" charset="0"/>
                      </a:endParaRPr>
                    </a:p>
                    <a:p>
                      <a:pPr algn="ctr"/>
                      <a:r>
                        <a:rPr lang="ru-RU" sz="1400" dirty="0" smtClean="0">
                          <a:solidFill>
                            <a:schemeClr val="tx1"/>
                          </a:solidFill>
                          <a:latin typeface="+mn-lt"/>
                          <a:cs typeface="Times New Roman" panose="02020603050405020304" pitchFamily="18" charset="0"/>
                        </a:rPr>
                        <a:t>10 баллов</a:t>
                      </a:r>
                    </a:p>
                    <a:p>
                      <a:pPr algn="ctr"/>
                      <a:r>
                        <a:rPr lang="ru-RU" sz="1400" dirty="0" smtClean="0">
                          <a:solidFill>
                            <a:schemeClr val="tx1"/>
                          </a:solidFill>
                          <a:latin typeface="+mn-lt"/>
                          <a:cs typeface="Times New Roman" panose="02020603050405020304" pitchFamily="18" charset="0"/>
                        </a:rPr>
                        <a:t>5 баллов</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10</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удостоверения ветерана боевых действий</a:t>
                      </a:r>
                      <a:endParaRPr lang="ru-RU" sz="1400" b="1" dirty="0">
                        <a:solidFill>
                          <a:schemeClr val="tx1"/>
                        </a:solidFill>
                        <a:latin typeface="+mn-lt"/>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5 баллов</a:t>
                      </a:r>
                      <a:endParaRPr lang="ru-RU" sz="1400" dirty="0">
                        <a:solidFill>
                          <a:schemeClr val="tx1"/>
                        </a:solidFill>
                        <a:latin typeface="+mn-lt"/>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53265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a:solidFill>
                  <a:srgbClr val="000000"/>
                </a:solidFill>
                <a:cs typeface="Times New Roman" pitchFamily="18" charset="0"/>
              </a:rPr>
              <a:t>ПЕРЕЧЕНЬ ИНДИВИДУАЛЬНЫХ ДОСТИЖЕНИЙ</a:t>
            </a:r>
          </a:p>
        </p:txBody>
      </p:sp>
      <p:sp>
        <p:nvSpPr>
          <p:cNvPr id="9" name="Прямоугольник 8"/>
          <p:cNvSpPr/>
          <p:nvPr/>
        </p:nvSpPr>
        <p:spPr>
          <a:xfrm>
            <a:off x="8337843"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16</a:t>
            </a:r>
            <a:endParaRPr lang="ru-RU" b="1" kern="0" dirty="0">
              <a:solidFill>
                <a:srgbClr val="000000"/>
              </a:solidFill>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21867539"/>
              </p:ext>
            </p:extLst>
          </p:nvPr>
        </p:nvGraphicFramePr>
        <p:xfrm>
          <a:off x="287744" y="1091416"/>
          <a:ext cx="8594661" cy="2834640"/>
        </p:xfrm>
        <a:graphic>
          <a:graphicData uri="http://schemas.openxmlformats.org/drawingml/2006/table">
            <a:tbl>
              <a:tblPr firstRow="1" bandRow="1">
                <a:tableStyleId>{5C22544A-7EE6-4342-B048-85BDC9FD1C3A}</a:tableStyleId>
              </a:tblPr>
              <a:tblGrid>
                <a:gridCol w="502763"/>
                <a:gridCol w="6419654"/>
                <a:gridCol w="1672244"/>
              </a:tblGrid>
              <a:tr h="370840">
                <a:tc>
                  <a:txBody>
                    <a:bodyPr/>
                    <a:lstStyle/>
                    <a:p>
                      <a:pPr algn="ctr"/>
                      <a:r>
                        <a:rPr lang="ru-RU" sz="1400" dirty="0" smtClean="0">
                          <a:solidFill>
                            <a:schemeClr val="tx1"/>
                          </a:solidFill>
                          <a:latin typeface="+mn-lt"/>
                          <a:cs typeface="Times New Roman" panose="02020603050405020304" pitchFamily="18" charset="0"/>
                        </a:rPr>
                        <a:t>№ п/п</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Полное наименование индивидуального достижения, </a:t>
                      </a:r>
                      <a:br>
                        <a:rPr lang="ru-RU" sz="1400" b="1" kern="1200" dirty="0" smtClean="0">
                          <a:solidFill>
                            <a:schemeClr val="tx1"/>
                          </a:solidFill>
                          <a:effectLst/>
                          <a:latin typeface="+mn-lt"/>
                          <a:ea typeface="+mn-ea"/>
                          <a:cs typeface="+mn-cs"/>
                        </a:rPr>
                      </a:br>
                      <a:r>
                        <a:rPr lang="ru-RU" sz="1400" b="1" kern="1200" dirty="0" smtClean="0">
                          <a:solidFill>
                            <a:schemeClr val="tx1"/>
                          </a:solidFill>
                          <a:effectLst/>
                          <a:latin typeface="+mn-lt"/>
                          <a:ea typeface="+mn-ea"/>
                          <a:cs typeface="+mn-cs"/>
                        </a:rPr>
                        <a:t>статус или награда его обладателя</a:t>
                      </a:r>
                      <a:endParaRPr lang="ru-RU" sz="1400" dirty="0">
                        <a:solidFill>
                          <a:schemeClr val="tx1"/>
                        </a:solidFill>
                        <a:latin typeface="+mn-lt"/>
                        <a:cs typeface="Times New Roman" panose="02020603050405020304" pitchFamily="18" charset="0"/>
                      </a:endParaRPr>
                    </a:p>
                  </a:txBody>
                  <a:tcPr anchor="ctr"/>
                </a:tc>
                <a:tc>
                  <a:txBody>
                    <a:bodyPr/>
                    <a:lstStyle/>
                    <a:p>
                      <a:pPr algn="ctr"/>
                      <a:r>
                        <a:rPr lang="ru-RU" sz="1400" b="1" kern="1200" dirty="0" smtClean="0">
                          <a:solidFill>
                            <a:schemeClr val="tx1"/>
                          </a:solidFill>
                          <a:effectLst/>
                          <a:latin typeface="+mn-lt"/>
                          <a:ea typeface="+mn-ea"/>
                          <a:cs typeface="+mn-cs"/>
                        </a:rPr>
                        <a:t>Баллы за индивидуальное достижение</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11</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личной книжки юнармейца </a:t>
                      </a:r>
                      <a:r>
                        <a:rPr lang="ru-RU" sz="1400" kern="1200" dirty="0" smtClean="0">
                          <a:solidFill>
                            <a:schemeClr val="dk1"/>
                          </a:solidFill>
                          <a:effectLst/>
                          <a:latin typeface="+mn-lt"/>
                          <a:ea typeface="+mn-ea"/>
                          <a:cs typeface="+mn-cs"/>
                        </a:rPr>
                        <a:t>Всероссийского детско-юношеского военно-патриотического общественного движения «ЮНАРМИЯ» </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(далее – Движение) при условии, что кандидат является участником Движения не менее одного года.</a:t>
                      </a:r>
                    </a:p>
                    <a:p>
                      <a:pPr algn="just"/>
                      <a:r>
                        <a:rPr lang="ru-RU" sz="1400" b="1" kern="1200" dirty="0" smtClean="0">
                          <a:solidFill>
                            <a:schemeClr val="dk1"/>
                          </a:solidFill>
                          <a:effectLst/>
                          <a:latin typeface="+mn-lt"/>
                          <a:ea typeface="+mn-ea"/>
                          <a:cs typeface="+mn-cs"/>
                        </a:rPr>
                        <a:t>Срок определяется по состоянию на 1 июля года приема в училище.</a:t>
                      </a:r>
                      <a:endParaRPr lang="ru-RU" sz="1400" b="1" dirty="0" smtClean="0">
                        <a:solidFill>
                          <a:schemeClr val="tx1"/>
                        </a:solidFill>
                        <a:latin typeface="+mn-lt"/>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3 балла</a:t>
                      </a:r>
                      <a:endParaRPr lang="ru-RU" sz="1400" dirty="0">
                        <a:solidFill>
                          <a:schemeClr val="tx1"/>
                        </a:solidFill>
                        <a:latin typeface="+mn-lt"/>
                        <a:cs typeface="Times New Roman" panose="02020603050405020304" pitchFamily="18" charset="0"/>
                      </a:endParaRPr>
                    </a:p>
                  </a:txBody>
                  <a:tcPr anchor="ctr"/>
                </a:tc>
              </a:tr>
              <a:tr h="370840">
                <a:tc>
                  <a:txBody>
                    <a:bodyPr/>
                    <a:lstStyle/>
                    <a:p>
                      <a:pPr algn="ctr"/>
                      <a:r>
                        <a:rPr lang="ru-RU" sz="1400" dirty="0" smtClean="0">
                          <a:solidFill>
                            <a:schemeClr val="tx1"/>
                          </a:solidFill>
                          <a:latin typeface="+mn-lt"/>
                          <a:cs typeface="Times New Roman" panose="02020603050405020304" pitchFamily="18" charset="0"/>
                        </a:rPr>
                        <a:t>12</a:t>
                      </a:r>
                      <a:endParaRPr lang="ru-RU" sz="1400" dirty="0">
                        <a:solidFill>
                          <a:schemeClr val="tx1"/>
                        </a:solidFill>
                        <a:latin typeface="+mn-lt"/>
                        <a:cs typeface="Times New Roman" panose="02020603050405020304" pitchFamily="18" charset="0"/>
                      </a:endParaRPr>
                    </a:p>
                  </a:txBody>
                  <a:tcPr anchor="ctr"/>
                </a:tc>
                <a:tc>
                  <a:txBody>
                    <a:bodyPr/>
                    <a:lstStyle/>
                    <a:p>
                      <a:pPr algn="just"/>
                      <a:r>
                        <a:rPr lang="ru-RU" sz="1400" b="1" kern="1200" dirty="0" smtClean="0">
                          <a:solidFill>
                            <a:schemeClr val="dk1"/>
                          </a:solidFill>
                          <a:effectLst/>
                          <a:latin typeface="+mn-lt"/>
                          <a:ea typeface="+mn-ea"/>
                          <a:cs typeface="+mn-cs"/>
                        </a:rPr>
                        <a:t>Наличие золотого знака</a:t>
                      </a:r>
                      <a:r>
                        <a:rPr lang="ru-RU" sz="1400" kern="1200" dirty="0" smtClean="0">
                          <a:solidFill>
                            <a:schemeClr val="dk1"/>
                          </a:solidFill>
                          <a:effectLst/>
                          <a:latin typeface="+mn-lt"/>
                          <a:ea typeface="+mn-ea"/>
                          <a:cs typeface="+mn-cs"/>
                        </a:rPr>
                        <a:t> отличия Всероссийского физкультурно-спортивного комплекса «Готов к труду и обороне» (ГТО) и удостоверения к нему установленного образца </a:t>
                      </a:r>
                      <a:r>
                        <a:rPr lang="ru-RU" sz="1400" b="1" kern="1200" dirty="0" smtClean="0">
                          <a:solidFill>
                            <a:schemeClr val="dk1"/>
                          </a:solidFill>
                          <a:effectLst/>
                          <a:latin typeface="+mn-lt"/>
                          <a:ea typeface="+mn-ea"/>
                          <a:cs typeface="+mn-cs"/>
                        </a:rPr>
                        <a:t>при условии сдачи кандидатом вступительного испытания по физической подготовленности на оценку «отлично»</a:t>
                      </a:r>
                      <a:endParaRPr lang="ru-RU" sz="1400" b="1" dirty="0">
                        <a:solidFill>
                          <a:schemeClr val="tx1"/>
                        </a:solidFill>
                        <a:latin typeface="+mn-lt"/>
                        <a:cs typeface="Times New Roman" panose="02020603050405020304" pitchFamily="18" charset="0"/>
                      </a:endParaRPr>
                    </a:p>
                  </a:txBody>
                  <a:tcPr anchor="ctr"/>
                </a:tc>
                <a:tc>
                  <a:txBody>
                    <a:bodyPr/>
                    <a:lstStyle/>
                    <a:p>
                      <a:pPr algn="ctr"/>
                      <a:r>
                        <a:rPr lang="ru-RU" sz="1400" dirty="0" smtClean="0">
                          <a:solidFill>
                            <a:schemeClr val="tx1"/>
                          </a:solidFill>
                          <a:latin typeface="+mn-lt"/>
                          <a:cs typeface="Times New Roman" panose="02020603050405020304" pitchFamily="18" charset="0"/>
                        </a:rPr>
                        <a:t>3 балла</a:t>
                      </a:r>
                    </a:p>
                  </a:txBody>
                  <a:tcPr anchor="ctr"/>
                </a:tc>
              </a:tr>
            </a:tbl>
          </a:graphicData>
        </a:graphic>
      </p:graphicFrame>
      <p:sp>
        <p:nvSpPr>
          <p:cNvPr id="4" name="Прямоугольник 3"/>
          <p:cNvSpPr/>
          <p:nvPr/>
        </p:nvSpPr>
        <p:spPr>
          <a:xfrm>
            <a:off x="261593" y="4122492"/>
            <a:ext cx="8620812" cy="646331"/>
          </a:xfrm>
          <a:prstGeom prst="rect">
            <a:avLst/>
          </a:prstGeom>
        </p:spPr>
        <p:txBody>
          <a:bodyPr wrap="square">
            <a:spAutoFit/>
          </a:bodyPr>
          <a:lstStyle/>
          <a:p>
            <a:pPr indent="450215" algn="just">
              <a:spcAft>
                <a:spcPts val="0"/>
              </a:spcAft>
            </a:pPr>
            <a:r>
              <a:rPr lang="ru-RU" b="1" dirty="0">
                <a:solidFill>
                  <a:srgbClr val="FF0000"/>
                </a:solidFill>
                <a:ea typeface="Times New Roman" panose="02020603050405020304" pitchFamily="18" charset="0"/>
              </a:rPr>
              <a:t>Баллы за индивидуальные достижения суммируются. Максимально, </a:t>
            </a:r>
            <a:r>
              <a:rPr lang="ru-RU" b="1" dirty="0" smtClean="0">
                <a:solidFill>
                  <a:srgbClr val="FF0000"/>
                </a:solidFill>
                <a:ea typeface="Times New Roman" panose="02020603050405020304" pitchFamily="18" charset="0"/>
              </a:rPr>
              <a:t/>
            </a:r>
            <a:br>
              <a:rPr lang="ru-RU" b="1" dirty="0" smtClean="0">
                <a:solidFill>
                  <a:srgbClr val="FF0000"/>
                </a:solidFill>
                <a:ea typeface="Times New Roman" panose="02020603050405020304" pitchFamily="18" charset="0"/>
              </a:rPr>
            </a:br>
            <a:r>
              <a:rPr lang="ru-RU" b="1" dirty="0" smtClean="0">
                <a:solidFill>
                  <a:srgbClr val="FF0000"/>
                </a:solidFill>
                <a:ea typeface="Times New Roman" panose="02020603050405020304" pitchFamily="18" charset="0"/>
              </a:rPr>
              <a:t>за </a:t>
            </a:r>
            <a:r>
              <a:rPr lang="ru-RU" b="1" dirty="0">
                <a:solidFill>
                  <a:srgbClr val="FF0000"/>
                </a:solidFill>
                <a:ea typeface="Times New Roman" panose="02020603050405020304" pitchFamily="18" charset="0"/>
              </a:rPr>
              <a:t>индивидуальные достижения кандидату может быть начислено 10 баллов.</a:t>
            </a:r>
          </a:p>
        </p:txBody>
      </p:sp>
    </p:spTree>
    <p:extLst>
      <p:ext uri="{BB962C8B-B14F-4D97-AF65-F5344CB8AC3E}">
        <p14:creationId xmlns:p14="http://schemas.microsoft.com/office/powerpoint/2010/main" val="423706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619138"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В ВС РФ НЕ ПРИВЕТСТВУЕТСЯ И ЗАПРЕЩЕНО</a:t>
            </a:r>
            <a:endParaRPr lang="ru-RU" sz="2200" b="1" kern="0" dirty="0">
              <a:solidFill>
                <a:srgbClr val="000000"/>
              </a:solidFill>
              <a:cs typeface="Times New Roman" pitchFamily="18" charset="0"/>
            </a:endParaRPr>
          </a:p>
        </p:txBody>
      </p:sp>
      <p:sp>
        <p:nvSpPr>
          <p:cNvPr id="9" name="Прямоугольник 8"/>
          <p:cNvSpPr/>
          <p:nvPr/>
        </p:nvSpPr>
        <p:spPr>
          <a:xfrm>
            <a:off x="8337844" y="309378"/>
            <a:ext cx="418704"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17</a:t>
            </a:r>
            <a:endParaRPr lang="ru-RU" b="1" kern="0" dirty="0">
              <a:solidFill>
                <a:srgbClr val="000000"/>
              </a:solidFill>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620314650"/>
              </p:ext>
            </p:extLst>
          </p:nvPr>
        </p:nvGraphicFramePr>
        <p:xfrm>
          <a:off x="84842" y="1011798"/>
          <a:ext cx="8964890" cy="5815056"/>
        </p:xfrm>
        <a:graphic>
          <a:graphicData uri="http://schemas.openxmlformats.org/drawingml/2006/table">
            <a:tbl>
              <a:tblPr firstRow="1" bandRow="1">
                <a:tableStyleId>{5C22544A-7EE6-4342-B048-85BDC9FD1C3A}</a:tableStyleId>
              </a:tblPr>
              <a:tblGrid>
                <a:gridCol w="6834432"/>
                <a:gridCol w="2130458"/>
              </a:tblGrid>
              <a:tr h="43074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dirty="0" smtClean="0">
                          <a:solidFill>
                            <a:schemeClr val="tx1"/>
                          </a:solidFill>
                          <a:latin typeface="+mn-lt"/>
                        </a:rPr>
                        <a:t>Министерством обороны РФ </a:t>
                      </a:r>
                      <a:r>
                        <a:rPr lang="ru-RU" sz="2200" b="1" u="sng" dirty="0" smtClean="0">
                          <a:solidFill>
                            <a:srgbClr val="FF0000"/>
                          </a:solidFill>
                          <a:latin typeface="+mn-lt"/>
                        </a:rPr>
                        <a:t>НЕ ПРИВЕТСТВУЕТСЯ:</a:t>
                      </a:r>
                    </a:p>
                  </a:txBody>
                  <a:tcPr marL="101183" marR="101183" marT="50609" marB="50609">
                    <a:solidFill>
                      <a:schemeClr val="accent5">
                        <a:lumMod val="75000"/>
                      </a:schemeClr>
                    </a:solidFill>
                  </a:tcPr>
                </a:tc>
                <a:tc hMerge="1">
                  <a:txBody>
                    <a:bodyPr/>
                    <a:lstStyle/>
                    <a:p>
                      <a:endParaRPr lang="ru-RU"/>
                    </a:p>
                  </a:txBody>
                  <a:tcPr/>
                </a:tc>
              </a:tr>
              <a:tr h="1005110">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2000" b="1" dirty="0" smtClean="0">
                          <a:latin typeface="+mn-lt"/>
                        </a:rPr>
                        <a:t>Аккаунты в социальных медиа-ресурсах сети интернет, игры</a:t>
                      </a:r>
                      <a:r>
                        <a:rPr lang="ru-RU" sz="2000" b="1" baseline="0" dirty="0" smtClean="0">
                          <a:latin typeface="+mn-lt"/>
                        </a:rPr>
                        <a:t> определяющие местоположение (например, </a:t>
                      </a:r>
                      <a:r>
                        <a:rPr lang="en-US" sz="2000" b="1" i="1" dirty="0" err="1" smtClean="0">
                          <a:latin typeface="+mn-lt"/>
                        </a:rPr>
                        <a:t>Pokemon</a:t>
                      </a:r>
                      <a:r>
                        <a:rPr lang="en-US" sz="2000" b="1" i="1" dirty="0" smtClean="0">
                          <a:latin typeface="+mn-lt"/>
                        </a:rPr>
                        <a:t> Go</a:t>
                      </a:r>
                      <a:r>
                        <a:rPr lang="ru-RU" sz="2000" b="1" i="1" dirty="0" smtClean="0">
                          <a:latin typeface="+mn-lt"/>
                        </a:rPr>
                        <a:t>)</a:t>
                      </a:r>
                    </a:p>
                  </a:txBody>
                  <a:tcPr marL="101183" marR="101183" marT="50609" marB="50609"/>
                </a:tc>
                <a:tc>
                  <a:txBody>
                    <a:bodyPr/>
                    <a:lstStyle/>
                    <a:p>
                      <a:endParaRPr lang="ru-RU" dirty="0"/>
                    </a:p>
                  </a:txBody>
                  <a:tcPr marL="101183" marR="101183" marT="50609" marB="50609"/>
                </a:tc>
              </a:tr>
              <a:tr h="976870">
                <a:tc>
                  <a:txBody>
                    <a:bodyPr/>
                    <a:lstStyle/>
                    <a:p>
                      <a:pPr marL="285750" indent="-285750">
                        <a:buFont typeface="Wingdings" panose="05000000000000000000" pitchFamily="2" charset="2"/>
                        <a:buChar char="Ø"/>
                      </a:pPr>
                      <a:r>
                        <a:rPr lang="ru-RU" sz="2000" b="1" dirty="0" smtClean="0"/>
                        <a:t>Наличие татуировок на теле</a:t>
                      </a:r>
                    </a:p>
                  </a:txBody>
                  <a:tcPr marL="101183" marR="101183" marT="50609" marB="50609"/>
                </a:tc>
                <a:tc>
                  <a:txBody>
                    <a:bodyPr/>
                    <a:lstStyle/>
                    <a:p>
                      <a:endParaRPr lang="ru-RU"/>
                    </a:p>
                  </a:txBody>
                  <a:tcPr marL="101183" marR="101183" marT="50609" marB="50609"/>
                </a:tc>
              </a:tr>
              <a:tr h="42441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u="sng" dirty="0" smtClean="0">
                          <a:solidFill>
                            <a:srgbClr val="FF0000"/>
                          </a:solidFill>
                          <a:latin typeface="+mn-lt"/>
                        </a:rPr>
                        <a:t>ЗАПРЕЩАЕТСЯ:</a:t>
                      </a:r>
                    </a:p>
                  </a:txBody>
                  <a:tcPr marL="101183" marR="101183" marT="50609" marB="50609">
                    <a:solidFill>
                      <a:schemeClr val="accent5">
                        <a:lumMod val="75000"/>
                      </a:schemeClr>
                    </a:solidFill>
                  </a:tcPr>
                </a:tc>
                <a:tc hMerge="1">
                  <a:txBody>
                    <a:bodyPr/>
                    <a:lstStyle/>
                    <a:p>
                      <a:endParaRPr lang="ru-RU"/>
                    </a:p>
                  </a:txBody>
                  <a:tcPr/>
                </a:tc>
              </a:tr>
              <a:tr h="1402423">
                <a:tc>
                  <a:txBody>
                    <a:bodyPr/>
                    <a:lstStyle/>
                    <a:p>
                      <a:pPr marL="285750" indent="-285750" algn="just">
                        <a:buFont typeface="Wingdings" panose="05000000000000000000" pitchFamily="2" charset="2"/>
                        <a:buChar char="Ø"/>
                      </a:pPr>
                      <a:r>
                        <a:rPr lang="ru-RU" sz="2200" b="1" spc="0" dirty="0" smtClean="0"/>
                        <a:t>Использование на территории воинских частей</a:t>
                      </a:r>
                      <a:r>
                        <a:rPr lang="ru-RU" sz="2200" b="1" spc="0" baseline="0" dirty="0" smtClean="0"/>
                        <a:t> </a:t>
                      </a:r>
                      <a:br>
                        <a:rPr lang="ru-RU" sz="2200" b="1" spc="0" baseline="0" dirty="0" smtClean="0"/>
                      </a:br>
                      <a:r>
                        <a:rPr lang="ru-RU" sz="2200" b="1" spc="0" baseline="0" dirty="0" smtClean="0"/>
                        <a:t>и организаций МО РФ </a:t>
                      </a:r>
                      <a:r>
                        <a:rPr lang="ru-RU" sz="2200" b="1" spc="0" dirty="0" smtClean="0"/>
                        <a:t>технических средств, реализующих возможности фото и видеосъемки, технологии</a:t>
                      </a:r>
                      <a:r>
                        <a:rPr lang="ru-RU" sz="2200" b="1" spc="0" baseline="0" dirty="0" smtClean="0"/>
                        <a:t> беспроводного доступа в ГИС Интернет</a:t>
                      </a:r>
                      <a:endParaRPr lang="ru-RU" sz="2200" b="1" spc="0" dirty="0" smtClean="0"/>
                    </a:p>
                  </a:txBody>
                  <a:tcPr marL="101183" marR="101183" marT="50609" marB="50609"/>
                </a:tc>
                <a:tc>
                  <a:txBody>
                    <a:bodyPr/>
                    <a:lstStyle/>
                    <a:p>
                      <a:endParaRPr lang="ru-RU" dirty="0"/>
                    </a:p>
                  </a:txBody>
                  <a:tcPr marL="101183" marR="101183" marT="50609" marB="50609"/>
                </a:tc>
              </a:tr>
              <a:tr h="1507234">
                <a:tc>
                  <a:txBody>
                    <a:bodyPr/>
                    <a:lstStyle/>
                    <a:p>
                      <a:pPr marL="285750" indent="-285750">
                        <a:buFont typeface="Wingdings" panose="05000000000000000000" pitchFamily="2" charset="2"/>
                        <a:buChar char="Ø"/>
                      </a:pPr>
                      <a:r>
                        <a:rPr lang="ru-RU" sz="2200" b="1" dirty="0" smtClean="0"/>
                        <a:t>Экстремистская деятельность</a:t>
                      </a:r>
                    </a:p>
                  </a:txBody>
                  <a:tcPr marL="101183" marR="101183" marT="50609" marB="50609"/>
                </a:tc>
                <a:tc>
                  <a:txBody>
                    <a:bodyPr/>
                    <a:lstStyle/>
                    <a:p>
                      <a:endParaRPr lang="ru-RU" dirty="0"/>
                    </a:p>
                  </a:txBody>
                  <a:tcPr marL="101183" marR="101183" marT="50609" marB="50609"/>
                </a:tc>
              </a:tr>
            </a:tbl>
          </a:graphicData>
        </a:graphic>
      </p:graphicFrame>
      <p:pic>
        <p:nvPicPr>
          <p:cNvPr id="11" name="Рисунок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4396" y="2471458"/>
            <a:ext cx="972000"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4018" y="5480962"/>
            <a:ext cx="1563417"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8" descr="C:\Users\УМО\Desktop\bdb7244a11ebdceb9c76ec8b65af85c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5083" y="5655635"/>
            <a:ext cx="1260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9" descr="C:\Users\УМО\Desktop\R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729" y="5706801"/>
            <a:ext cx="1008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descr="C:\Users\УМО\Desktop\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9026" y="5655635"/>
            <a:ext cx="1008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Прямая соединительная линия 3"/>
          <p:cNvCxnSpPr>
            <a:cxnSpLocks noChangeShapeType="1"/>
          </p:cNvCxnSpPr>
          <p:nvPr/>
        </p:nvCxnSpPr>
        <p:spPr bwMode="auto">
          <a:xfrm>
            <a:off x="830609" y="5866718"/>
            <a:ext cx="5607898" cy="609496"/>
          </a:xfrm>
          <a:prstGeom prst="line">
            <a:avLst/>
          </a:prstGeom>
          <a:noFill/>
          <a:ln w="889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31" descr="C:\Users\УМО\Desktop\соц сети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2750" y="1454236"/>
            <a:ext cx="1438753"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Рисунок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2750" y="4068635"/>
            <a:ext cx="1080001"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Прямая соединительная линия 3"/>
          <p:cNvCxnSpPr>
            <a:cxnSpLocks noChangeShapeType="1"/>
          </p:cNvCxnSpPr>
          <p:nvPr/>
        </p:nvCxnSpPr>
        <p:spPr bwMode="auto">
          <a:xfrm>
            <a:off x="7218305" y="4103870"/>
            <a:ext cx="1328893" cy="106830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2911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p:cNvSpPr>
            <a:spLocks noChangeArrowheads="1"/>
          </p:cNvSpPr>
          <p:nvPr/>
        </p:nvSpPr>
        <p:spPr bwMode="auto">
          <a:xfrm>
            <a:off x="125507" y="5895697"/>
            <a:ext cx="8894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ru-RU" b="1" dirty="0">
                <a:solidFill>
                  <a:prstClr val="black"/>
                </a:solidFill>
                <a:latin typeface="+mj-lt"/>
              </a:rPr>
              <a:t>Спасибо за внимание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7" y="231662"/>
            <a:ext cx="8894835" cy="5681964"/>
          </a:xfrm>
          <a:prstGeom prst="rect">
            <a:avLst/>
          </a:prstGeom>
        </p:spPr>
      </p:pic>
    </p:spTree>
    <p:extLst>
      <p:ext uri="{BB962C8B-B14F-4D97-AF65-F5344CB8AC3E}">
        <p14:creationId xmlns:p14="http://schemas.microsoft.com/office/powerpoint/2010/main" val="1310241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ПРОГРАММЫ ПОДГОТОВКИ</a:t>
            </a:r>
            <a:endParaRPr lang="ru-RU" sz="2200" b="1" kern="0" dirty="0">
              <a:solidFill>
                <a:srgbClr val="000000"/>
              </a:solidFill>
              <a:cs typeface="Times New Roman" pitchFamily="18" charset="0"/>
            </a:endParaRPr>
          </a:p>
        </p:txBody>
      </p:sp>
      <p:sp>
        <p:nvSpPr>
          <p:cNvPr id="9" name="Прямоугольник 8"/>
          <p:cNvSpPr/>
          <p:nvPr/>
        </p:nvSpPr>
        <p:spPr>
          <a:xfrm>
            <a:off x="8396355"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2</a:t>
            </a:r>
            <a:endParaRPr lang="ru-RU" b="1" kern="0" dirty="0">
              <a:solidFill>
                <a:srgbClr val="000000"/>
              </a:solidFill>
              <a:cs typeface="Times New Roman" pitchFamily="18" charset="0"/>
            </a:endParaRPr>
          </a:p>
        </p:txBody>
      </p:sp>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l="5159" t="2646" r="4888" b="2386"/>
          <a:stretch/>
        </p:blipFill>
        <p:spPr>
          <a:xfrm>
            <a:off x="490449" y="1020892"/>
            <a:ext cx="3877601" cy="5742000"/>
          </a:xfrm>
          <a:prstGeom prst="rect">
            <a:avLst/>
          </a:prstGeom>
          <a:ln>
            <a:solidFill>
              <a:schemeClr val="tx1"/>
            </a:solidFill>
          </a:ln>
        </p:spPr>
      </p:pic>
      <p:pic>
        <p:nvPicPr>
          <p:cNvPr id="4" name="Рисунок 3"/>
          <p:cNvPicPr>
            <a:picLocks noChangeAspect="1"/>
          </p:cNvPicPr>
          <p:nvPr/>
        </p:nvPicPr>
        <p:blipFill rotWithShape="1">
          <a:blip r:embed="rId5" cstate="print">
            <a:extLst>
              <a:ext uri="{28A0092B-C50C-407E-A947-70E740481C1C}">
                <a14:useLocalDpi xmlns:a14="http://schemas.microsoft.com/office/drawing/2010/main" val="0"/>
              </a:ext>
            </a:extLst>
          </a:blip>
          <a:srcRect l="601" t="849"/>
          <a:stretch/>
        </p:blipFill>
        <p:spPr>
          <a:xfrm>
            <a:off x="4602618" y="1020892"/>
            <a:ext cx="4104056" cy="5742000"/>
          </a:xfrm>
          <a:prstGeom prst="rect">
            <a:avLst/>
          </a:prstGeom>
          <a:ln>
            <a:solidFill>
              <a:schemeClr val="tx1"/>
            </a:solidFill>
          </a:ln>
        </p:spPr>
      </p:pic>
    </p:spTree>
    <p:extLst>
      <p:ext uri="{BB962C8B-B14F-4D97-AF65-F5344CB8AC3E}">
        <p14:creationId xmlns:p14="http://schemas.microsoft.com/office/powerpoint/2010/main" val="2767730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ПРОГРАММЫ ПОДГОТОВКИ</a:t>
            </a:r>
            <a:endParaRPr lang="ru-RU" sz="2200" b="1" kern="0" dirty="0">
              <a:solidFill>
                <a:srgbClr val="000000"/>
              </a:solidFill>
              <a:cs typeface="Times New Roman" pitchFamily="18" charset="0"/>
            </a:endParaRPr>
          </a:p>
        </p:txBody>
      </p:sp>
      <p:sp>
        <p:nvSpPr>
          <p:cNvPr id="9" name="Прямоугольник 8"/>
          <p:cNvSpPr/>
          <p:nvPr/>
        </p:nvSpPr>
        <p:spPr>
          <a:xfrm>
            <a:off x="8396353"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3</a:t>
            </a:r>
            <a:endParaRPr lang="ru-RU" b="1" kern="0" dirty="0">
              <a:solidFill>
                <a:srgbClr val="000000"/>
              </a:solidFill>
              <a:cs typeface="Times New Roman" pitchFamily="18" charset="0"/>
            </a:endParaRPr>
          </a:p>
        </p:txBody>
      </p:sp>
      <p:graphicFrame>
        <p:nvGraphicFramePr>
          <p:cNvPr id="7" name="Group 438"/>
          <p:cNvGraphicFramePr>
            <a:graphicFrameLocks noGrp="1"/>
          </p:cNvGraphicFramePr>
          <p:nvPr>
            <p:extLst>
              <p:ext uri="{D42A27DB-BD31-4B8C-83A1-F6EECF244321}">
                <p14:modId xmlns:p14="http://schemas.microsoft.com/office/powerpoint/2010/main" val="2198973472"/>
              </p:ext>
            </p:extLst>
          </p:nvPr>
        </p:nvGraphicFramePr>
        <p:xfrm>
          <a:off x="94268" y="1529153"/>
          <a:ext cx="8964892" cy="1986915"/>
        </p:xfrm>
        <a:graphic>
          <a:graphicData uri="http://schemas.openxmlformats.org/drawingml/2006/table">
            <a:tbl>
              <a:tblPr/>
              <a:tblGrid>
                <a:gridCol w="1052888"/>
                <a:gridCol w="4148051"/>
                <a:gridCol w="2688934"/>
                <a:gridCol w="1075019"/>
              </a:tblGrid>
              <a:tr h="258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0" i="0" u="none" strike="noStrike" cap="none" normalizeH="0" baseline="0" dirty="0" smtClean="0">
                          <a:ln>
                            <a:noFill/>
                          </a:ln>
                          <a:solidFill>
                            <a:srgbClr val="000000"/>
                          </a:solidFill>
                          <a:effectLst/>
                          <a:latin typeface="+mn-lt"/>
                          <a:cs typeface="Times New Roman" pitchFamily="18" charset="0"/>
                        </a:rPr>
                        <a:t>Наименование специальности </a:t>
                      </a:r>
                      <a:br>
                        <a:rPr kumimoji="0" lang="ru-RU" sz="1400" b="0" i="0" u="none" strike="noStrike" cap="none" normalizeH="0" baseline="0" dirty="0" smtClean="0">
                          <a:ln>
                            <a:noFill/>
                          </a:ln>
                          <a:solidFill>
                            <a:srgbClr val="000000"/>
                          </a:solidFill>
                          <a:effectLst/>
                          <a:latin typeface="+mn-lt"/>
                          <a:cs typeface="Times New Roman" pitchFamily="18" charset="0"/>
                        </a:rPr>
                      </a:br>
                      <a:r>
                        <a:rPr kumimoji="0" lang="ru-RU" sz="1400" b="0" i="0" u="none" strike="noStrike" cap="none" normalizeH="0" baseline="0" dirty="0" smtClean="0">
                          <a:ln>
                            <a:noFill/>
                          </a:ln>
                          <a:solidFill>
                            <a:srgbClr val="000000"/>
                          </a:solidFill>
                          <a:effectLst/>
                          <a:latin typeface="+mn-lt"/>
                          <a:cs typeface="Times New Roman" pitchFamily="18" charset="0"/>
                        </a:rPr>
                        <a:t>в соответствии с ФГОС</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Квалификация</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Срок подготовки</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r>
              <a:tr h="274308">
                <a:tc>
                  <a:txBody>
                    <a:bodyPr/>
                    <a:lstStyle/>
                    <a:p>
                      <a:pPr algn="ctr"/>
                      <a:r>
                        <a:rPr lang="ru-RU" dirty="0" smtClean="0"/>
                        <a:t>код</a:t>
                      </a:r>
                      <a:endParaRPr lang="ru-RU" dirty="0"/>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специальность</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vMerge="1">
                  <a:txBody>
                    <a:bodyPr/>
                    <a:lstStyle/>
                    <a:p>
                      <a:endParaRPr lang="ru-RU"/>
                    </a:p>
                  </a:txBody>
                  <a:tcPr/>
                </a:tc>
              </a:tr>
              <a:tr h="11639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spc="-50" normalizeH="0" baseline="0" dirty="0" smtClean="0">
                          <a:ln>
                            <a:noFill/>
                          </a:ln>
                          <a:solidFill>
                            <a:srgbClr val="000000"/>
                          </a:solidFill>
                          <a:effectLst/>
                          <a:latin typeface="+mn-lt"/>
                          <a:cs typeface="Times New Roman" pitchFamily="18" charset="0"/>
                        </a:rPr>
                        <a:t>56.05.06</a:t>
                      </a:r>
                      <a:endParaRPr kumimoji="0" lang="ru-RU" sz="1800" b="1"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cap="none" normalizeH="0" baseline="0" dirty="0" smtClean="0">
                          <a:ln>
                            <a:noFill/>
                          </a:ln>
                          <a:solidFill>
                            <a:srgbClr val="000000"/>
                          </a:solidFill>
                          <a:effectLst/>
                          <a:latin typeface="+mn-lt"/>
                          <a:cs typeface="Times New Roman" pitchFamily="18" charset="0"/>
                        </a:rPr>
                        <a:t>Защита информации на объектах информатизации военного назначения</a:t>
                      </a:r>
                      <a:r>
                        <a:rPr kumimoji="0" lang="ru-RU" sz="1800" b="1" i="0" u="none" strike="noStrike" cap="none" spc="-50" normalizeH="0" baseline="0" dirty="0" smtClean="0">
                          <a:ln>
                            <a:noFill/>
                          </a:ln>
                          <a:solidFill>
                            <a:srgbClr val="000000"/>
                          </a:solidFill>
                          <a:effectLst/>
                          <a:latin typeface="+mn-lt"/>
                          <a:cs typeface="Times New Roman" pitchFamily="18" charset="0"/>
                        </a:rPr>
                        <a:t> </a:t>
                      </a:r>
                      <a:endParaRPr kumimoji="0" lang="ru-RU" sz="1800" b="1" i="0" u="none" strike="noStrike" cap="none" spc="-50"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Специалист по защите информации</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5 лет</a:t>
                      </a:r>
                      <a:endParaRPr kumimoji="0" lang="ru-RU" sz="1800" b="1"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8" name="Rectangle 1418"/>
          <p:cNvSpPr>
            <a:spLocks noChangeArrowheads="1"/>
          </p:cNvSpPr>
          <p:nvPr/>
        </p:nvSpPr>
        <p:spPr bwMode="auto">
          <a:xfrm>
            <a:off x="91440" y="1065863"/>
            <a:ext cx="8977745" cy="400110"/>
          </a:xfrm>
          <a:prstGeom prst="rect">
            <a:avLst/>
          </a:prstGeom>
          <a:noFill/>
          <a:ln>
            <a:noFill/>
          </a:ln>
          <a:extLst/>
        </p:spPr>
        <p:txBody>
          <a:bodyPr wrap="square" anchor="ctr">
            <a:spAutoFit/>
          </a:bodyPr>
          <a:lstStyle/>
          <a:p>
            <a:pPr algn="ctr">
              <a:defRPr/>
            </a:pPr>
            <a:r>
              <a:rPr lang="ru-RU" sz="2000" b="1" i="1" u="sng" dirty="0" smtClean="0">
                <a:solidFill>
                  <a:srgbClr val="FF3300"/>
                </a:solidFill>
                <a:cs typeface="Times New Roman" pitchFamily="18" charset="0"/>
              </a:rPr>
              <a:t>Программа </a:t>
            </a:r>
            <a:r>
              <a:rPr lang="ru-RU" sz="2000" b="1" i="1" u="sng" dirty="0">
                <a:solidFill>
                  <a:srgbClr val="FF3300"/>
                </a:solidFill>
                <a:cs typeface="Times New Roman" pitchFamily="18" charset="0"/>
              </a:rPr>
              <a:t>высшего образования </a:t>
            </a:r>
            <a:endParaRPr lang="ru-RU" sz="2000" b="1" dirty="0">
              <a:solidFill>
                <a:srgbClr val="FF3300"/>
              </a:solidFill>
            </a:endParaRPr>
          </a:p>
        </p:txBody>
      </p:sp>
      <p:sp>
        <p:nvSpPr>
          <p:cNvPr id="10" name="Rectangle 1535"/>
          <p:cNvSpPr>
            <a:spLocks noChangeArrowheads="1"/>
          </p:cNvSpPr>
          <p:nvPr/>
        </p:nvSpPr>
        <p:spPr bwMode="auto">
          <a:xfrm>
            <a:off x="197962" y="3770350"/>
            <a:ext cx="8785781" cy="400110"/>
          </a:xfrm>
          <a:prstGeom prst="rect">
            <a:avLst/>
          </a:prstGeom>
          <a:noFill/>
          <a:ln>
            <a:noFill/>
          </a:ln>
          <a:effectLst/>
          <a:extLst/>
        </p:spPr>
        <p:txBody>
          <a:bodyPr wrap="square" anchor="ctr">
            <a:spAutoFit/>
          </a:bodyPr>
          <a:lstStyle/>
          <a:p>
            <a:pPr algn="ctr">
              <a:defRPr/>
            </a:pPr>
            <a:r>
              <a:rPr lang="ru-RU" sz="2000" b="1" i="1" u="sng" dirty="0">
                <a:solidFill>
                  <a:srgbClr val="FF3300"/>
                </a:solidFill>
                <a:cs typeface="Times New Roman" pitchFamily="18" charset="0"/>
              </a:rPr>
              <a:t>Программа среднего профессионального образования </a:t>
            </a:r>
          </a:p>
        </p:txBody>
      </p:sp>
      <p:graphicFrame>
        <p:nvGraphicFramePr>
          <p:cNvPr id="12" name="Group 438"/>
          <p:cNvGraphicFramePr>
            <a:graphicFrameLocks noGrp="1"/>
          </p:cNvGraphicFramePr>
          <p:nvPr>
            <p:extLst>
              <p:ext uri="{D42A27DB-BD31-4B8C-83A1-F6EECF244321}">
                <p14:modId xmlns:p14="http://schemas.microsoft.com/office/powerpoint/2010/main" val="1690503606"/>
              </p:ext>
            </p:extLst>
          </p:nvPr>
        </p:nvGraphicFramePr>
        <p:xfrm>
          <a:off x="91440" y="4250186"/>
          <a:ext cx="8964892" cy="1986915"/>
        </p:xfrm>
        <a:graphic>
          <a:graphicData uri="http://schemas.openxmlformats.org/drawingml/2006/table">
            <a:tbl>
              <a:tblPr/>
              <a:tblGrid>
                <a:gridCol w="1052888"/>
                <a:gridCol w="4148051"/>
                <a:gridCol w="2688934"/>
                <a:gridCol w="1075019"/>
              </a:tblGrid>
              <a:tr h="258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0" i="0" u="none" strike="noStrike" cap="none" normalizeH="0" baseline="0" dirty="0" smtClean="0">
                          <a:ln>
                            <a:noFill/>
                          </a:ln>
                          <a:solidFill>
                            <a:srgbClr val="000000"/>
                          </a:solidFill>
                          <a:effectLst/>
                          <a:latin typeface="+mn-lt"/>
                          <a:cs typeface="Times New Roman" pitchFamily="18" charset="0"/>
                        </a:rPr>
                        <a:t>Наименование специальности </a:t>
                      </a:r>
                      <a:br>
                        <a:rPr kumimoji="0" lang="ru-RU" sz="1400" b="0" i="0" u="none" strike="noStrike" cap="none" normalizeH="0" baseline="0" dirty="0" smtClean="0">
                          <a:ln>
                            <a:noFill/>
                          </a:ln>
                          <a:solidFill>
                            <a:srgbClr val="000000"/>
                          </a:solidFill>
                          <a:effectLst/>
                          <a:latin typeface="+mn-lt"/>
                          <a:cs typeface="Times New Roman" pitchFamily="18" charset="0"/>
                        </a:rPr>
                      </a:br>
                      <a:r>
                        <a:rPr kumimoji="0" lang="ru-RU" sz="1400" b="0" i="0" u="none" strike="noStrike" cap="none" normalizeH="0" baseline="0" dirty="0" smtClean="0">
                          <a:ln>
                            <a:noFill/>
                          </a:ln>
                          <a:solidFill>
                            <a:srgbClr val="000000"/>
                          </a:solidFill>
                          <a:effectLst/>
                          <a:latin typeface="+mn-lt"/>
                          <a:cs typeface="Times New Roman" pitchFamily="18" charset="0"/>
                        </a:rPr>
                        <a:t>в соответствии с ФГОС</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Квалификация</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Срок подготовки</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r>
              <a:tr h="274308">
                <a:tc>
                  <a:txBody>
                    <a:bodyPr/>
                    <a:lstStyle/>
                    <a:p>
                      <a:pPr algn="ctr"/>
                      <a:r>
                        <a:rPr lang="ru-RU" dirty="0" smtClean="0"/>
                        <a:t>код</a:t>
                      </a:r>
                      <a:endParaRPr lang="ru-RU" dirty="0"/>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n-lt"/>
                          <a:cs typeface="Times New Roman" pitchFamily="18" charset="0"/>
                        </a:rPr>
                        <a:t>специальность</a:t>
                      </a: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45000"/>
                      </a:srgbClr>
                    </a:solidFill>
                  </a:tcPr>
                </a:tc>
                <a:tc vMerge="1">
                  <a:txBody>
                    <a:bodyPr/>
                    <a:lstStyle/>
                    <a:p>
                      <a:endParaRPr lang="ru-RU"/>
                    </a:p>
                  </a:txBody>
                  <a:tcPr/>
                </a:tc>
              </a:tr>
              <a:tr h="11639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spc="-50" normalizeH="0" baseline="0" dirty="0" smtClean="0">
                          <a:ln>
                            <a:noFill/>
                          </a:ln>
                          <a:solidFill>
                            <a:srgbClr val="000000"/>
                          </a:solidFill>
                          <a:effectLst/>
                          <a:latin typeface="+mn-lt"/>
                          <a:cs typeface="Times New Roman" pitchFamily="18" charset="0"/>
                        </a:rPr>
                        <a:t>10.02.05</a:t>
                      </a:r>
                      <a:endParaRPr kumimoji="0" lang="ru-RU" sz="1800" b="1" i="0" u="none" strike="noStrike" cap="none" spc="-50"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Обеспечение информационной безопасности автоматизированных систем</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Техник по защите информации</a:t>
                      </a: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2 года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cs typeface="Times New Roman" pitchFamily="18" charset="0"/>
                        </a:rPr>
                        <a:t>10 мес.</a:t>
                      </a:r>
                      <a:endParaRPr kumimoji="0" lang="ru-RU" sz="1800" b="1" i="0" u="none" strike="noStrike" cap="none" normalizeH="0" baseline="0" dirty="0" smtClean="0">
                        <a:ln>
                          <a:noFill/>
                        </a:ln>
                        <a:solidFill>
                          <a:srgbClr val="000000"/>
                        </a:solidFill>
                        <a:effectLst/>
                        <a:latin typeface="+mn-lt"/>
                      </a:endParaRPr>
                    </a:p>
                  </a:txBody>
                  <a:tcPr marL="91441" marR="91441"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extLst>
      <p:ext uri="{BB962C8B-B14F-4D97-AF65-F5344CB8AC3E}">
        <p14:creationId xmlns:p14="http://schemas.microsoft.com/office/powerpoint/2010/main" val="2500078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3"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4</a:t>
            </a:r>
          </a:p>
        </p:txBody>
      </p:sp>
      <p:sp>
        <p:nvSpPr>
          <p:cNvPr id="12" name="Rectangle 2"/>
          <p:cNvSpPr>
            <a:spLocks noChangeArrowheads="1"/>
          </p:cNvSpPr>
          <p:nvPr/>
        </p:nvSpPr>
        <p:spPr bwMode="auto">
          <a:xfrm>
            <a:off x="251478" y="5568656"/>
            <a:ext cx="8732265" cy="1200329"/>
          </a:xfrm>
          <a:prstGeom prst="rect">
            <a:avLst/>
          </a:prstGeom>
          <a:noFill/>
          <a:ln>
            <a:noFill/>
          </a:ln>
          <a:extLst/>
        </p:spPr>
        <p:txBody>
          <a:bodyPr wrap="square" anchor="ctr">
            <a:spAutoFit/>
          </a:bodyPr>
          <a:lstStyle/>
          <a:p>
            <a:pPr indent="442913" algn="just">
              <a:defRPr/>
            </a:pPr>
            <a:r>
              <a:rPr lang="ru-RU" altLang="ru-RU" sz="1800" b="1" dirty="0">
                <a:latin typeface="+mn-lt"/>
                <a:cs typeface="Times New Roman" pitchFamily="18" charset="0"/>
              </a:rPr>
              <a:t>Официальная информация по порядку приема в вузы</a:t>
            </a:r>
            <a:r>
              <a:rPr lang="ru-RU" altLang="ru-RU" sz="1800" b="1" i="1" dirty="0">
                <a:latin typeface="+mn-lt"/>
                <a:cs typeface="Times New Roman" pitchFamily="18" charset="0"/>
              </a:rPr>
              <a:t> </a:t>
            </a:r>
            <a:r>
              <a:rPr lang="ru-RU" altLang="ru-RU" sz="1800" b="1" dirty="0">
                <a:latin typeface="+mn-lt"/>
                <a:cs typeface="Times New Roman" pitchFamily="18" charset="0"/>
              </a:rPr>
              <a:t>Министерства обороны </a:t>
            </a:r>
            <a:r>
              <a:rPr lang="ru-RU" altLang="ru-RU" sz="1800" b="1" dirty="0" smtClean="0">
                <a:latin typeface="+mn-lt"/>
                <a:cs typeface="Times New Roman" pitchFamily="18" charset="0"/>
              </a:rPr>
              <a:t>Российской Федерации </a:t>
            </a:r>
            <a:r>
              <a:rPr lang="ru-RU" altLang="ru-RU" sz="1800" b="1" dirty="0">
                <a:latin typeface="+mn-lt"/>
                <a:cs typeface="Times New Roman" pitchFamily="18" charset="0"/>
              </a:rPr>
              <a:t>размещена на официальном сайте Министерства обороны </a:t>
            </a:r>
            <a:r>
              <a:rPr lang="ru-RU" altLang="ru-RU" sz="1800" b="1" dirty="0" smtClean="0">
                <a:latin typeface="+mn-lt"/>
                <a:cs typeface="Times New Roman" pitchFamily="18" charset="0"/>
              </a:rPr>
              <a:t>Российской Федерации:</a:t>
            </a:r>
            <a:r>
              <a:rPr lang="ru-RU" altLang="ru-RU" sz="1800" dirty="0" smtClean="0">
                <a:latin typeface="+mn-lt"/>
                <a:cs typeface="Times New Roman" pitchFamily="18" charset="0"/>
              </a:rPr>
              <a:t> </a:t>
            </a:r>
            <a:r>
              <a:rPr lang="en-US" altLang="ru-RU" sz="1800" b="1" u="sng" dirty="0" err="1">
                <a:solidFill>
                  <a:srgbClr val="FF0000"/>
                </a:solidFill>
                <a:latin typeface="+mn-lt"/>
                <a:cs typeface="Times New Roman" pitchFamily="18" charset="0"/>
              </a:rPr>
              <a:t>kvvu</a:t>
            </a:r>
            <a:r>
              <a:rPr lang="en-US" altLang="ru-RU" sz="1800" b="1" u="sng" dirty="0">
                <a:solidFill>
                  <a:srgbClr val="FF0000"/>
                </a:solidFill>
                <a:latin typeface="+mn-lt"/>
                <a:cs typeface="Times New Roman" pitchFamily="18" charset="0"/>
              </a:rPr>
              <a:t>.</a:t>
            </a:r>
            <a:r>
              <a:rPr lang="ru-RU" altLang="ru-RU" sz="1800" b="1" u="sng" dirty="0">
                <a:solidFill>
                  <a:srgbClr val="FF0000"/>
                </a:solidFill>
                <a:latin typeface="+mn-lt"/>
                <a:cs typeface="Times New Roman" pitchFamily="18" charset="0"/>
              </a:rPr>
              <a:t>mil.ru.</a:t>
            </a:r>
            <a:endParaRPr lang="ru-RU" altLang="ru-RU" sz="900" dirty="0">
              <a:latin typeface="+mn-lt"/>
            </a:endParaRPr>
          </a:p>
          <a:p>
            <a:pPr indent="442913" algn="just">
              <a:defRPr/>
            </a:pPr>
            <a:r>
              <a:rPr lang="ru-RU" altLang="ru-RU" sz="1800" dirty="0">
                <a:latin typeface="+mn-lt"/>
                <a:cs typeface="Times New Roman" pitchFamily="18" charset="0"/>
              </a:rPr>
              <a:t>Информация размещенная на других сайтах не соответствует действительности </a:t>
            </a:r>
            <a:r>
              <a:rPr lang="ru-RU" altLang="ru-RU" sz="1800" b="1" dirty="0">
                <a:solidFill>
                  <a:srgbClr val="FF0000"/>
                </a:solidFill>
                <a:latin typeface="+mn-lt"/>
                <a:cs typeface="Times New Roman" pitchFamily="18" charset="0"/>
              </a:rPr>
              <a:t>(!) </a:t>
            </a:r>
            <a:endParaRPr lang="ru-RU" altLang="ru-RU" sz="900" dirty="0">
              <a:latin typeface="+mn-lt"/>
            </a:endParaRPr>
          </a:p>
        </p:txBody>
      </p:sp>
      <p:pic>
        <p:nvPicPr>
          <p:cNvPr id="13" name="Рисунок 12"/>
          <p:cNvPicPr>
            <a:picLocks noChangeAspect="1"/>
          </p:cNvPicPr>
          <p:nvPr/>
        </p:nvPicPr>
        <p:blipFill rotWithShape="1">
          <a:blip r:embed="rId4"/>
          <a:srcRect r="2644" b="-660"/>
          <a:stretch/>
        </p:blipFill>
        <p:spPr>
          <a:xfrm>
            <a:off x="1612495" y="1019159"/>
            <a:ext cx="5910094" cy="4559491"/>
          </a:xfrm>
          <a:prstGeom prst="rect">
            <a:avLst/>
          </a:prstGeom>
          <a:ln w="28575">
            <a:solidFill>
              <a:schemeClr val="accent1">
                <a:lumMod val="50000"/>
              </a:schemeClr>
            </a:solidFill>
          </a:ln>
        </p:spPr>
      </p:pic>
    </p:spTree>
    <p:extLst>
      <p:ext uri="{BB962C8B-B14F-4D97-AF65-F5344CB8AC3E}">
        <p14:creationId xmlns:p14="http://schemas.microsoft.com/office/powerpoint/2010/main" val="3129927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3"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5</a:t>
            </a:r>
          </a:p>
        </p:txBody>
      </p:sp>
      <p:graphicFrame>
        <p:nvGraphicFramePr>
          <p:cNvPr id="7" name="Таблица 6"/>
          <p:cNvGraphicFramePr>
            <a:graphicFrameLocks noGrp="1"/>
          </p:cNvGraphicFramePr>
          <p:nvPr>
            <p:extLst>
              <p:ext uri="{D42A27DB-BD31-4B8C-83A1-F6EECF244321}">
                <p14:modId xmlns:p14="http://schemas.microsoft.com/office/powerpoint/2010/main" val="2442382863"/>
              </p:ext>
            </p:extLst>
          </p:nvPr>
        </p:nvGraphicFramePr>
        <p:xfrm>
          <a:off x="197963" y="1125538"/>
          <a:ext cx="8766926" cy="5187727"/>
        </p:xfrm>
        <a:graphic>
          <a:graphicData uri="http://schemas.openxmlformats.org/drawingml/2006/table">
            <a:tbl>
              <a:tblPr firstRow="1" bandRow="1">
                <a:tableStyleId>{5C22544A-7EE6-4342-B048-85BDC9FD1C3A}</a:tableStyleId>
              </a:tblPr>
              <a:tblGrid>
                <a:gridCol w="4424680"/>
                <a:gridCol w="4342246"/>
              </a:tblGrid>
              <a:tr h="380677">
                <a:tc>
                  <a:txBody>
                    <a:bodyPr/>
                    <a:lstStyle/>
                    <a:p>
                      <a:pPr algn="ctr"/>
                      <a:r>
                        <a:rPr lang="ru-RU" sz="1600" dirty="0" smtClean="0">
                          <a:solidFill>
                            <a:schemeClr val="tx1"/>
                          </a:solidFill>
                        </a:rPr>
                        <a:t>Высшее образование</a:t>
                      </a:r>
                      <a:endParaRPr lang="ru-RU" sz="1600" dirty="0">
                        <a:solidFill>
                          <a:schemeClr val="tx1"/>
                        </a:solidFill>
                      </a:endParaRPr>
                    </a:p>
                  </a:txBody>
                  <a:tcPr marL="91447" marR="91447" marT="45707" marB="45707" anchor="ctr"/>
                </a:tc>
                <a:tc>
                  <a:txBody>
                    <a:bodyPr/>
                    <a:lstStyle/>
                    <a:p>
                      <a:pPr algn="ctr"/>
                      <a:r>
                        <a:rPr lang="ru-RU" sz="1600" dirty="0" smtClean="0">
                          <a:solidFill>
                            <a:schemeClr val="tx1"/>
                          </a:solidFill>
                        </a:rPr>
                        <a:t>Среднее профессиональное образование</a:t>
                      </a:r>
                      <a:endParaRPr lang="ru-RU" sz="1600" dirty="0">
                        <a:solidFill>
                          <a:schemeClr val="tx1"/>
                        </a:solidFill>
                      </a:endParaRPr>
                    </a:p>
                  </a:txBody>
                  <a:tcPr marL="91447" marR="91447" marT="45707" marB="45707" anchor="ctr"/>
                </a:tc>
              </a:tr>
              <a:tr h="287795">
                <a:tc gridSpan="2">
                  <a:txBody>
                    <a:bodyPr/>
                    <a:lstStyle/>
                    <a:p>
                      <a:pPr algn="l">
                        <a:lnSpc>
                          <a:spcPts val="1400"/>
                        </a:lnSpc>
                      </a:pPr>
                      <a:r>
                        <a:rPr lang="ru-RU" sz="1400" dirty="0" smtClean="0"/>
                        <a:t>                         граждане Российской Федерации</a:t>
                      </a:r>
                      <a:endParaRPr lang="ru-RU" sz="1400" dirty="0"/>
                    </a:p>
                  </a:txBody>
                  <a:tcPr marL="91447" marR="91447" marT="45707" marB="45707" anchor="ctr"/>
                </a:tc>
                <a:tc hMerge="1">
                  <a:txBody>
                    <a:bodyPr/>
                    <a:lstStyle/>
                    <a:p>
                      <a:endParaRPr lang="ru-RU"/>
                    </a:p>
                  </a:txBody>
                  <a:tcPr/>
                </a:tc>
              </a:tr>
              <a:tr h="287795">
                <a:tc gridSpan="2">
                  <a:txBody>
                    <a:bodyPr/>
                    <a:lstStyle/>
                    <a:p>
                      <a:pPr algn="l">
                        <a:lnSpc>
                          <a:spcPts val="1400"/>
                        </a:lnSpc>
                      </a:pPr>
                      <a:r>
                        <a:rPr lang="ru-RU" sz="1400" b="1" dirty="0" smtClean="0">
                          <a:solidFill>
                            <a:srgbClr val="FF0000"/>
                          </a:solidFill>
                        </a:rPr>
                        <a:t>                         мужского пола </a:t>
                      </a:r>
                      <a:r>
                        <a:rPr lang="ru-RU" sz="1400" dirty="0" smtClean="0"/>
                        <a:t>(женского пола не принимаются)</a:t>
                      </a:r>
                      <a:endParaRPr lang="ru-RU" sz="1400" dirty="0"/>
                    </a:p>
                  </a:txBody>
                  <a:tcPr marL="91447" marR="91447" marT="45707" marB="45707" anchor="ctr"/>
                </a:tc>
                <a:tc hMerge="1">
                  <a:txBody>
                    <a:bodyPr/>
                    <a:lstStyle/>
                    <a:p>
                      <a:endParaRPr lang="ru-RU"/>
                    </a:p>
                  </a:txBody>
                  <a:tcPr/>
                </a:tc>
              </a:tr>
              <a:tr h="813317">
                <a:tc>
                  <a:txBody>
                    <a:bodyPr/>
                    <a:lstStyle/>
                    <a:p>
                      <a:pPr>
                        <a:lnSpc>
                          <a:spcPct val="100000"/>
                        </a:lnSpc>
                      </a:pPr>
                      <a:r>
                        <a:rPr lang="ru-RU" sz="1400" dirty="0" smtClean="0"/>
                        <a:t>Имеющие документы государственного</a:t>
                      </a:r>
                      <a:r>
                        <a:rPr lang="ru-RU" sz="1400" baseline="0" dirty="0" smtClean="0"/>
                        <a:t> </a:t>
                      </a:r>
                      <a:r>
                        <a:rPr lang="ru-RU" sz="1400" dirty="0" smtClean="0"/>
                        <a:t>образца о</a:t>
                      </a:r>
                      <a:r>
                        <a:rPr lang="ru-RU" sz="1400" baseline="0" dirty="0" smtClean="0"/>
                        <a:t> </a:t>
                      </a:r>
                      <a:r>
                        <a:rPr lang="ru-RU" sz="1400" b="1" u="sng" dirty="0" smtClean="0">
                          <a:solidFill>
                            <a:srgbClr val="FF0000"/>
                          </a:solidFill>
                        </a:rPr>
                        <a:t>среднем общем образовании</a:t>
                      </a:r>
                      <a:r>
                        <a:rPr lang="ru-RU" sz="1400" dirty="0" smtClean="0"/>
                        <a:t> или</a:t>
                      </a:r>
                    </a:p>
                    <a:p>
                      <a:pPr>
                        <a:lnSpc>
                          <a:spcPct val="100000"/>
                        </a:lnSpc>
                      </a:pPr>
                      <a:r>
                        <a:rPr lang="ru-RU" sz="1400" b="1" i="0" u="sng" dirty="0" smtClean="0">
                          <a:solidFill>
                            <a:srgbClr val="FF0000"/>
                          </a:solidFill>
                        </a:rPr>
                        <a:t>среднем профессиональном образовании</a:t>
                      </a:r>
                      <a:endParaRPr lang="ru-RU" sz="1400" b="1" i="0" u="sng" dirty="0">
                        <a:solidFill>
                          <a:srgbClr val="FF0000"/>
                        </a:solidFill>
                      </a:endParaRPr>
                    </a:p>
                  </a:txBody>
                  <a:tcPr marL="91447" marR="91447" marT="45707" marB="45707" anchor="ctr"/>
                </a:tc>
                <a:tc>
                  <a:txBody>
                    <a:bodyPr/>
                    <a:lstStyle/>
                    <a:p>
                      <a:pPr>
                        <a:lnSpc>
                          <a:spcPct val="100000"/>
                        </a:lnSpc>
                      </a:pPr>
                      <a:r>
                        <a:rPr lang="ru-RU" sz="1400" dirty="0" smtClean="0"/>
                        <a:t>Имеющие документы государственного</a:t>
                      </a:r>
                      <a:r>
                        <a:rPr lang="ru-RU" sz="1400" baseline="0" dirty="0" smtClean="0"/>
                        <a:t> </a:t>
                      </a:r>
                      <a:r>
                        <a:rPr lang="ru-RU" sz="1400" dirty="0" smtClean="0"/>
                        <a:t>образца о</a:t>
                      </a:r>
                      <a:r>
                        <a:rPr lang="ru-RU" sz="1400" baseline="0" dirty="0" smtClean="0"/>
                        <a:t> </a:t>
                      </a:r>
                      <a:r>
                        <a:rPr lang="ru-RU" sz="1400" b="1" u="sng" dirty="0" smtClean="0">
                          <a:solidFill>
                            <a:srgbClr val="FF0000"/>
                          </a:solidFill>
                        </a:rPr>
                        <a:t>среднем общем образовании</a:t>
                      </a:r>
                      <a:r>
                        <a:rPr lang="ru-RU" sz="1400" dirty="0" smtClean="0"/>
                        <a:t> </a:t>
                      </a:r>
                      <a:br>
                        <a:rPr lang="ru-RU" sz="1400" dirty="0" smtClean="0"/>
                      </a:br>
                      <a:r>
                        <a:rPr lang="ru-RU" sz="1400" dirty="0" smtClean="0"/>
                        <a:t>(окончившие 11 классов)</a:t>
                      </a:r>
                      <a:endParaRPr lang="ru-RU" sz="1400" dirty="0"/>
                    </a:p>
                  </a:txBody>
                  <a:tcPr marL="91447" marR="91447" marT="45707" marB="45707" anchor="ctr"/>
                </a:tc>
              </a:tr>
              <a:tr h="1186684">
                <a:tc>
                  <a:txBody>
                    <a:bodyPr/>
                    <a:lstStyle/>
                    <a:p>
                      <a:r>
                        <a:rPr lang="ru-RU" sz="1400" i="1" u="sng" dirty="0" smtClean="0"/>
                        <a:t>Примечание:</a:t>
                      </a:r>
                    </a:p>
                    <a:p>
                      <a:r>
                        <a:rPr lang="ru-RU" sz="1400" i="1" u="sng" dirty="0" smtClean="0">
                          <a:solidFill>
                            <a:srgbClr val="FF0000"/>
                          </a:solidFill>
                        </a:rPr>
                        <a:t>Имеющие высшее образование не рассматриваются</a:t>
                      </a:r>
                    </a:p>
                    <a:p>
                      <a:r>
                        <a:rPr lang="ru-RU" sz="1400" i="1" u="none" dirty="0" smtClean="0">
                          <a:solidFill>
                            <a:schemeClr val="tx1"/>
                          </a:solidFill>
                        </a:rPr>
                        <a:t>(Федеральный закон РФ от 29.12.2012</a:t>
                      </a:r>
                      <a:r>
                        <a:rPr lang="ru-RU" sz="1400" i="1" u="none" baseline="0" dirty="0" smtClean="0">
                          <a:solidFill>
                            <a:schemeClr val="tx1"/>
                          </a:solidFill>
                        </a:rPr>
                        <a:t> </a:t>
                      </a:r>
                      <a:r>
                        <a:rPr lang="ru-RU" sz="1400" i="1" u="none" dirty="0" smtClean="0">
                          <a:solidFill>
                            <a:schemeClr val="tx1"/>
                          </a:solidFill>
                        </a:rPr>
                        <a:t>№ 273-ФЗ </a:t>
                      </a:r>
                      <a:br>
                        <a:rPr lang="ru-RU" sz="1400" i="1" u="none" dirty="0" smtClean="0">
                          <a:solidFill>
                            <a:schemeClr val="tx1"/>
                          </a:solidFill>
                        </a:rPr>
                      </a:br>
                      <a:r>
                        <a:rPr lang="ru-RU" sz="1400" i="1" u="none" dirty="0" smtClean="0">
                          <a:solidFill>
                            <a:schemeClr val="tx1"/>
                          </a:solidFill>
                        </a:rPr>
                        <a:t>«Об образовании в Российской Федерации (ст.5,</a:t>
                      </a:r>
                      <a:r>
                        <a:rPr lang="ru-RU" sz="1400" i="1" u="none" baseline="0" dirty="0" smtClean="0">
                          <a:solidFill>
                            <a:schemeClr val="tx1"/>
                          </a:solidFill>
                        </a:rPr>
                        <a:t> п.3))</a:t>
                      </a:r>
                      <a:endParaRPr lang="ru-RU" sz="1400" i="1" u="none" dirty="0">
                        <a:solidFill>
                          <a:schemeClr val="tx1"/>
                        </a:solidFill>
                      </a:endParaRPr>
                    </a:p>
                  </a:txBody>
                  <a:tcPr marL="91447" marR="91447" marT="45707" marB="45707" anchor="ctr"/>
                </a:tc>
                <a:tc>
                  <a:txBody>
                    <a:bodyPr/>
                    <a:lstStyle/>
                    <a:p>
                      <a:r>
                        <a:rPr lang="ru-RU" sz="1400" i="1" u="sng" dirty="0" smtClean="0"/>
                        <a:t>Примечание:</a:t>
                      </a:r>
                    </a:p>
                    <a:p>
                      <a:r>
                        <a:rPr lang="ru-RU" sz="1400" i="1" u="sng" dirty="0" smtClean="0">
                          <a:solidFill>
                            <a:srgbClr val="FF0000"/>
                          </a:solidFill>
                        </a:rPr>
                        <a:t>Имеющие высшее или среднее профессиональное образование не рассматриваются</a:t>
                      </a:r>
                    </a:p>
                    <a:p>
                      <a:r>
                        <a:rPr lang="ru-RU" sz="1400" i="1" u="none" dirty="0" smtClean="0">
                          <a:solidFill>
                            <a:schemeClr val="tx1"/>
                          </a:solidFill>
                        </a:rPr>
                        <a:t>(Федеральный закон РФ от 29.12.2012</a:t>
                      </a:r>
                      <a:r>
                        <a:rPr lang="ru-RU" sz="1400" i="1" u="none" baseline="0" dirty="0" smtClean="0">
                          <a:solidFill>
                            <a:schemeClr val="tx1"/>
                          </a:solidFill>
                        </a:rPr>
                        <a:t> </a:t>
                      </a:r>
                      <a:r>
                        <a:rPr lang="ru-RU" sz="1400" i="1" u="none" dirty="0" smtClean="0">
                          <a:solidFill>
                            <a:schemeClr val="tx1"/>
                          </a:solidFill>
                        </a:rPr>
                        <a:t>№ 273-ФЗ</a:t>
                      </a:r>
                      <a:br>
                        <a:rPr lang="ru-RU" sz="1400" i="1" u="none" dirty="0" smtClean="0">
                          <a:solidFill>
                            <a:schemeClr val="tx1"/>
                          </a:solidFill>
                        </a:rPr>
                      </a:br>
                      <a:r>
                        <a:rPr lang="ru-RU" sz="1400" i="1" u="none" dirty="0" smtClean="0">
                          <a:solidFill>
                            <a:schemeClr val="tx1"/>
                          </a:solidFill>
                        </a:rPr>
                        <a:t> «Об образовании в Российской Федерации (ст.5,</a:t>
                      </a:r>
                      <a:r>
                        <a:rPr lang="ru-RU" sz="1400" i="1" u="none" baseline="0" dirty="0" smtClean="0">
                          <a:solidFill>
                            <a:schemeClr val="tx1"/>
                          </a:solidFill>
                        </a:rPr>
                        <a:t> п.3))</a:t>
                      </a:r>
                      <a:endParaRPr lang="ru-RU" sz="1400" i="1" u="none" dirty="0" smtClean="0">
                        <a:solidFill>
                          <a:schemeClr val="tx1"/>
                        </a:solidFill>
                      </a:endParaRPr>
                    </a:p>
                  </a:txBody>
                  <a:tcPr marL="91447" marR="91447" marT="45707" marB="45707" anchor="ctr"/>
                </a:tc>
              </a:tr>
              <a:tr h="477867">
                <a:tc>
                  <a:txBody>
                    <a:bodyPr/>
                    <a:lstStyle/>
                    <a:p>
                      <a:pPr algn="ctr">
                        <a:lnSpc>
                          <a:spcPts val="1400"/>
                        </a:lnSpc>
                      </a:pPr>
                      <a:r>
                        <a:rPr lang="ru-RU" sz="1400" dirty="0" smtClean="0"/>
                        <a:t>не проходившие военную службу</a:t>
                      </a:r>
                      <a:r>
                        <a:rPr lang="ru-RU" sz="1400" baseline="0" dirty="0" smtClean="0"/>
                        <a:t> – </a:t>
                      </a:r>
                      <a:br>
                        <a:rPr lang="ru-RU" sz="1400" baseline="0" dirty="0" smtClean="0"/>
                      </a:br>
                      <a:r>
                        <a:rPr lang="ru-RU" sz="1400" baseline="0" dirty="0" smtClean="0"/>
                        <a:t>в возрасте </a:t>
                      </a:r>
                      <a:r>
                        <a:rPr lang="ru-RU" sz="1400" b="1" baseline="0" dirty="0" smtClean="0">
                          <a:solidFill>
                            <a:srgbClr val="FF0000"/>
                          </a:solidFill>
                        </a:rPr>
                        <a:t>от 16 до 22 лет</a:t>
                      </a:r>
                      <a:endParaRPr lang="ru-RU" sz="1400" b="1" dirty="0">
                        <a:solidFill>
                          <a:srgbClr val="FF0000"/>
                        </a:solidFill>
                      </a:endParaRPr>
                    </a:p>
                  </a:txBody>
                  <a:tcPr marL="91447" marR="91447" marT="45707" marB="45707"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baseline="0" dirty="0" smtClean="0">
                          <a:solidFill>
                            <a:srgbClr val="FF0000"/>
                          </a:solidFill>
                        </a:rPr>
                        <a:t>до достижения ими возраста 30 лет</a:t>
                      </a:r>
                      <a:endParaRPr lang="ru-RU" sz="1400" b="1" dirty="0" smtClean="0">
                        <a:solidFill>
                          <a:srgbClr val="FF0000"/>
                        </a:solidFill>
                      </a:endParaRPr>
                    </a:p>
                    <a:p>
                      <a:endParaRPr lang="ru-RU" sz="1400" dirty="0"/>
                    </a:p>
                  </a:txBody>
                  <a:tcPr marL="91447" marR="91447" marT="45707" marB="45707" anchor="ctr"/>
                </a:tc>
              </a:tr>
              <a:tr h="477867">
                <a:tc>
                  <a:txBody>
                    <a:bodyPr/>
                    <a:lstStyle/>
                    <a:p>
                      <a:pPr algn="ctr">
                        <a:lnSpc>
                          <a:spcPts val="1400"/>
                        </a:lnSpc>
                      </a:pPr>
                      <a:r>
                        <a:rPr lang="ru-RU" sz="1400" dirty="0" smtClean="0"/>
                        <a:t>прошедшие или, проходящие военную службу </a:t>
                      </a:r>
                      <a:br>
                        <a:rPr lang="ru-RU" sz="1400" dirty="0" smtClean="0"/>
                      </a:br>
                      <a:r>
                        <a:rPr lang="ru-RU" sz="1400" dirty="0" smtClean="0"/>
                        <a:t>по призыву – </a:t>
                      </a:r>
                      <a:r>
                        <a:rPr lang="ru-RU" sz="1400" b="1" dirty="0" smtClean="0">
                          <a:solidFill>
                            <a:srgbClr val="FF0000"/>
                          </a:solidFill>
                        </a:rPr>
                        <a:t>до достижения</a:t>
                      </a:r>
                      <a:r>
                        <a:rPr lang="ru-RU" sz="1400" b="1" baseline="0" dirty="0" smtClean="0">
                          <a:solidFill>
                            <a:srgbClr val="FF0000"/>
                          </a:solidFill>
                        </a:rPr>
                        <a:t> возраста 24 лет</a:t>
                      </a:r>
                      <a:endParaRPr lang="ru-RU" sz="1400" b="1" dirty="0">
                        <a:solidFill>
                          <a:srgbClr val="FF0000"/>
                        </a:solidFill>
                      </a:endParaRPr>
                    </a:p>
                  </a:txBody>
                  <a:tcPr marL="91447" marR="91447" marT="45707" marB="45707" anchor="ctr"/>
                </a:tc>
                <a:tc vMerge="1">
                  <a:txBody>
                    <a:bodyPr/>
                    <a:lstStyle/>
                    <a:p>
                      <a:endParaRPr lang="ru-RU"/>
                    </a:p>
                  </a:txBody>
                  <a:tcPr/>
                </a:tc>
              </a:tr>
              <a:tr h="477867">
                <a:tc>
                  <a:txBody>
                    <a:bodyPr/>
                    <a:lstStyle/>
                    <a:p>
                      <a:pPr algn="ctr">
                        <a:lnSpc>
                          <a:spcPts val="1400"/>
                        </a:lnSpc>
                      </a:pPr>
                      <a:r>
                        <a:rPr lang="ru-RU" sz="1400" dirty="0" smtClean="0"/>
                        <a:t>военнослужащие, проходящие военную службу </a:t>
                      </a:r>
                      <a:br>
                        <a:rPr lang="ru-RU" sz="1400" dirty="0" smtClean="0"/>
                      </a:br>
                      <a:r>
                        <a:rPr lang="ru-RU" sz="1400" dirty="0" smtClean="0"/>
                        <a:t>по контракту –</a:t>
                      </a:r>
                      <a:r>
                        <a:rPr lang="ru-RU" sz="1400" baseline="0" dirty="0" smtClean="0"/>
                        <a:t> </a:t>
                      </a:r>
                      <a:r>
                        <a:rPr lang="ru-RU" sz="1400" b="1" baseline="0" dirty="0" smtClean="0">
                          <a:solidFill>
                            <a:srgbClr val="FF0000"/>
                          </a:solidFill>
                        </a:rPr>
                        <a:t>до достижения возраста 27 лет</a:t>
                      </a:r>
                      <a:endParaRPr lang="ru-RU" sz="1400" b="1" dirty="0">
                        <a:solidFill>
                          <a:srgbClr val="FF0000"/>
                        </a:solidFill>
                      </a:endParaRPr>
                    </a:p>
                  </a:txBody>
                  <a:tcPr marL="91447" marR="91447" marT="45707" marB="45707" anchor="ctr"/>
                </a:tc>
                <a:tc vMerge="1">
                  <a:txBody>
                    <a:bodyPr/>
                    <a:lstStyle/>
                    <a:p>
                      <a:endParaRPr lang="ru-RU"/>
                    </a:p>
                  </a:txBody>
                  <a:tcPr/>
                </a:tc>
              </a:tr>
              <a:tr h="797858">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i="1" u="sng" dirty="0" smtClean="0"/>
                        <a:t>Примечание:</a:t>
                      </a:r>
                      <a:endParaRPr lang="ru-RU" sz="1400" b="0" i="0" u="sng"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400" b="0" i="1" dirty="0" smtClean="0">
                          <a:solidFill>
                            <a:schemeClr val="tx1"/>
                          </a:solidFill>
                        </a:rPr>
                        <a:t>Возраст определяется по состоянию </a:t>
                      </a:r>
                      <a:r>
                        <a:rPr lang="ru-RU" sz="1400" b="1" i="1" dirty="0" smtClean="0">
                          <a:solidFill>
                            <a:srgbClr val="FF0000"/>
                          </a:solidFill>
                        </a:rPr>
                        <a:t>на 1 августа года приема в вуз</a:t>
                      </a:r>
                      <a:r>
                        <a:rPr lang="ru-RU" sz="1400" b="0" i="1" dirty="0" smtClean="0">
                          <a:solidFill>
                            <a:schemeClr val="tx1"/>
                          </a:solidFill>
                        </a:rPr>
                        <a:t>,</a:t>
                      </a:r>
                      <a:r>
                        <a:rPr lang="ru-RU" sz="1400" b="0" i="1" baseline="0" dirty="0" smtClean="0">
                          <a:solidFill>
                            <a:schemeClr val="tx1"/>
                          </a:solidFill>
                        </a:rPr>
                        <a:t> </a:t>
                      </a:r>
                      <a:r>
                        <a:rPr lang="ru-RU" sz="1400" b="0" i="1" spc="-60" baseline="0" dirty="0" smtClean="0">
                          <a:solidFill>
                            <a:schemeClr val="tx1"/>
                          </a:solidFill>
                        </a:rPr>
                        <a:t>т</a:t>
                      </a:r>
                      <a:r>
                        <a:rPr lang="ru-RU" sz="1400" b="0" i="1" spc="-60" dirty="0" smtClean="0">
                          <a:solidFill>
                            <a:schemeClr val="tx1"/>
                          </a:solidFill>
                        </a:rPr>
                        <a:t>.е. 1 августа года поступления </a:t>
                      </a:r>
                      <a:r>
                        <a:rPr lang="ru-RU" sz="1400" b="0" i="1" dirty="0" smtClean="0">
                          <a:solidFill>
                            <a:schemeClr val="tx1"/>
                          </a:solidFill>
                        </a:rPr>
                        <a:t>абитуриенту должно быть менее 22, 24, 27 или 30 лет соответственно указанной выше категории</a:t>
                      </a:r>
                      <a:endParaRPr lang="ru-RU" sz="1400" i="1" dirty="0" smtClean="0">
                        <a:solidFill>
                          <a:schemeClr val="tx1"/>
                        </a:solidFill>
                      </a:endParaRPr>
                    </a:p>
                  </a:txBody>
                  <a:tcPr marL="91447" marR="91447" marT="45707" marB="45707" anchor="ctr"/>
                </a:tc>
                <a:tc hMerge="1">
                  <a:txBody>
                    <a:bodyPr/>
                    <a:lstStyle/>
                    <a:p>
                      <a:endParaRPr lang="ru-RU"/>
                    </a:p>
                  </a:txBody>
                  <a:tcPr/>
                </a:tc>
              </a:tr>
            </a:tbl>
          </a:graphicData>
        </a:graphic>
      </p:graphicFrame>
    </p:spTree>
    <p:extLst>
      <p:ext uri="{BB962C8B-B14F-4D97-AF65-F5344CB8AC3E}">
        <p14:creationId xmlns:p14="http://schemas.microsoft.com/office/powerpoint/2010/main" val="2309091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4"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smtClean="0">
                <a:solidFill>
                  <a:srgbClr val="000000"/>
                </a:solidFill>
                <a:cs typeface="Times New Roman" pitchFamily="18" charset="0"/>
              </a:rPr>
              <a:t>6</a:t>
            </a:r>
            <a:endParaRPr lang="ru-RU" b="1" kern="0" dirty="0">
              <a:solidFill>
                <a:srgbClr val="000000"/>
              </a:solidFill>
              <a:cs typeface="Times New Roman" pitchFamily="18" charset="0"/>
            </a:endParaRPr>
          </a:p>
        </p:txBody>
      </p:sp>
      <p:sp>
        <p:nvSpPr>
          <p:cNvPr id="6" name="Rectangle 2"/>
          <p:cNvSpPr>
            <a:spLocks noChangeArrowheads="1"/>
          </p:cNvSpPr>
          <p:nvPr/>
        </p:nvSpPr>
        <p:spPr bwMode="auto">
          <a:xfrm>
            <a:off x="80127" y="959744"/>
            <a:ext cx="8983744" cy="4278094"/>
          </a:xfrm>
          <a:prstGeom prst="rect">
            <a:avLst/>
          </a:prstGeom>
          <a:noFill/>
          <a:ln>
            <a:noFill/>
          </a:ln>
          <a:extLst/>
        </p:spPr>
        <p:txBody>
          <a:bodyPr wrap="square" anchor="ctr">
            <a:spAutoFit/>
          </a:bodyPr>
          <a:lstStyle/>
          <a:p>
            <a:pPr indent="442913" algn="just">
              <a:defRPr/>
            </a:pPr>
            <a:r>
              <a:rPr lang="ru-RU" sz="1600" b="1" dirty="0" smtClean="0"/>
              <a:t>Документы, которые должны быть в личном деле кандидата:</a:t>
            </a:r>
          </a:p>
          <a:p>
            <a:pPr marL="715963" indent="-273050" algn="just">
              <a:buFont typeface="Wingdings" panose="05000000000000000000" pitchFamily="2" charset="2"/>
              <a:buChar char="Ø"/>
              <a:defRPr/>
            </a:pPr>
            <a:r>
              <a:rPr lang="ru-RU" sz="1600" dirty="0"/>
              <a:t>з</a:t>
            </a:r>
            <a:r>
              <a:rPr lang="ru-RU" sz="1600" dirty="0" smtClean="0"/>
              <a:t>аявление кандидата (</a:t>
            </a:r>
            <a:r>
              <a:rPr lang="ru-RU" sz="1600" i="1" dirty="0" smtClean="0"/>
              <a:t>рапорт военнослужащего</a:t>
            </a:r>
            <a:r>
              <a:rPr lang="ru-RU" sz="1600" dirty="0" smtClean="0"/>
              <a:t>);</a:t>
            </a:r>
          </a:p>
          <a:p>
            <a:pPr marL="715963" indent="-273050" algn="just">
              <a:buFont typeface="Wingdings" panose="05000000000000000000" pitchFamily="2" charset="2"/>
              <a:buChar char="Ø"/>
              <a:defRPr/>
            </a:pPr>
            <a:r>
              <a:rPr lang="ru-RU" sz="1600" dirty="0" smtClean="0"/>
              <a:t>ксерокопии свидетельства о рождении и паспорта;</a:t>
            </a:r>
          </a:p>
          <a:p>
            <a:pPr marL="715963" indent="-273050" algn="just">
              <a:buFont typeface="Wingdings" panose="05000000000000000000" pitchFamily="2" charset="2"/>
              <a:buChar char="Ø"/>
              <a:defRPr/>
            </a:pPr>
            <a:r>
              <a:rPr lang="ru-RU" sz="1600" dirty="0"/>
              <a:t>а</a:t>
            </a:r>
            <a:r>
              <a:rPr lang="ru-RU" sz="1600" dirty="0" smtClean="0"/>
              <a:t>втобиография;</a:t>
            </a:r>
          </a:p>
          <a:p>
            <a:pPr marL="715963" indent="-273050" algn="just">
              <a:buFont typeface="Wingdings" panose="05000000000000000000" pitchFamily="2" charset="2"/>
              <a:buChar char="Ø"/>
              <a:defRPr/>
            </a:pPr>
            <a:r>
              <a:rPr lang="ru-RU" sz="1600" dirty="0"/>
              <a:t>х</a:t>
            </a:r>
            <a:r>
              <a:rPr lang="ru-RU" sz="1600" dirty="0" smtClean="0"/>
              <a:t>арактеристика с места учебы (</a:t>
            </a:r>
            <a:r>
              <a:rPr lang="ru-RU" sz="1600" i="1" dirty="0" smtClean="0"/>
              <a:t>службы, работы</a:t>
            </a:r>
            <a:r>
              <a:rPr lang="ru-RU" sz="1600" dirty="0" smtClean="0"/>
              <a:t>);</a:t>
            </a:r>
          </a:p>
          <a:p>
            <a:pPr marL="715963" indent="-273050" algn="just">
              <a:buFont typeface="Wingdings" panose="05000000000000000000" pitchFamily="2" charset="2"/>
              <a:buChar char="Ø"/>
              <a:defRPr/>
            </a:pPr>
            <a:r>
              <a:rPr lang="ru-RU" sz="1600" dirty="0"/>
              <a:t>к</a:t>
            </a:r>
            <a:r>
              <a:rPr lang="ru-RU" sz="1600" dirty="0" smtClean="0"/>
              <a:t>серокопия документа государственного образца об уровне образования;</a:t>
            </a:r>
          </a:p>
          <a:p>
            <a:pPr marL="715963" indent="-273050" algn="just">
              <a:buFont typeface="Wingdings" panose="05000000000000000000" pitchFamily="2" charset="2"/>
              <a:buChar char="Ø"/>
              <a:defRPr/>
            </a:pPr>
            <a:r>
              <a:rPr lang="ru-RU" sz="1600" dirty="0"/>
              <a:t>с</a:t>
            </a:r>
            <a:r>
              <a:rPr lang="ru-RU" sz="1600" dirty="0" smtClean="0"/>
              <a:t>правка о допуске к сведениям, составляющим государственную тайну </a:t>
            </a:r>
            <a:r>
              <a:rPr lang="ru-RU" sz="1600" b="1" u="sng" dirty="0" smtClean="0">
                <a:solidFill>
                  <a:srgbClr val="FF0000"/>
                </a:solidFill>
              </a:rPr>
              <a:t>по первой форме</a:t>
            </a:r>
            <a:r>
              <a:rPr lang="ru-RU" sz="1600" dirty="0" smtClean="0"/>
              <a:t> (</a:t>
            </a:r>
            <a:r>
              <a:rPr lang="ru-RU" sz="1600" i="1" dirty="0" smtClean="0"/>
              <a:t>форма № 6 приказа МО РФ 2010 г. № 1313</a:t>
            </a:r>
            <a:r>
              <a:rPr lang="ru-RU" sz="1600" dirty="0" smtClean="0"/>
              <a:t>);</a:t>
            </a:r>
          </a:p>
          <a:p>
            <a:pPr marL="715963" indent="-273050" algn="just">
              <a:buFont typeface="Wingdings" panose="05000000000000000000" pitchFamily="2" charset="2"/>
              <a:buChar char="Ø"/>
              <a:defRPr/>
            </a:pPr>
            <a:r>
              <a:rPr lang="ru-RU" sz="1600" dirty="0"/>
              <a:t>с</a:t>
            </a:r>
            <a:r>
              <a:rPr lang="ru-RU" sz="1600" dirty="0" smtClean="0"/>
              <a:t>лужебная карточка (</a:t>
            </a:r>
            <a:r>
              <a:rPr lang="ru-RU" sz="1600" i="1" dirty="0" smtClean="0"/>
              <a:t>для военнослужащих</a:t>
            </a:r>
            <a:r>
              <a:rPr lang="ru-RU" sz="1600" dirty="0" smtClean="0"/>
              <a:t>);</a:t>
            </a:r>
          </a:p>
          <a:p>
            <a:pPr marL="715963" indent="-273050" algn="just">
              <a:buFont typeface="Wingdings" panose="05000000000000000000" pitchFamily="2" charset="2"/>
              <a:buChar char="Ø"/>
              <a:defRPr/>
            </a:pPr>
            <a:r>
              <a:rPr lang="ru-RU" sz="1600" dirty="0"/>
              <a:t>к</a:t>
            </a:r>
            <a:r>
              <a:rPr lang="ru-RU" sz="1600" dirty="0" smtClean="0"/>
              <a:t>арта медицинского освидетельствования;</a:t>
            </a:r>
          </a:p>
          <a:p>
            <a:pPr marL="715963" indent="-273050" algn="just">
              <a:buFont typeface="Wingdings" panose="05000000000000000000" pitchFamily="2" charset="2"/>
              <a:buChar char="Ø"/>
              <a:defRPr/>
            </a:pPr>
            <a:r>
              <a:rPr lang="ru-RU" sz="1600" dirty="0"/>
              <a:t>к</a:t>
            </a:r>
            <a:r>
              <a:rPr lang="ru-RU" sz="1600" dirty="0" smtClean="0"/>
              <a:t>арта профессионального отбора;</a:t>
            </a:r>
          </a:p>
          <a:p>
            <a:pPr marL="715963" indent="-273050" algn="just">
              <a:buFont typeface="Wingdings" panose="05000000000000000000" pitchFamily="2" charset="2"/>
              <a:buChar char="Ø"/>
              <a:defRPr/>
            </a:pPr>
            <a:r>
              <a:rPr lang="ru-RU" sz="1600" dirty="0"/>
              <a:t>т</a:t>
            </a:r>
            <a:r>
              <a:rPr lang="ru-RU" sz="1600" dirty="0" smtClean="0"/>
              <a:t>ри фотографии размером 4,5</a:t>
            </a:r>
            <a:r>
              <a:rPr lang="en-US" sz="1600" dirty="0" smtClean="0"/>
              <a:t>x</a:t>
            </a:r>
            <a:r>
              <a:rPr lang="ru-RU" sz="1600" dirty="0" smtClean="0"/>
              <a:t>6 см (цветные, матовые);</a:t>
            </a:r>
          </a:p>
          <a:p>
            <a:pPr marL="715963" indent="-273050" algn="just">
              <a:buFont typeface="Wingdings" panose="05000000000000000000" pitchFamily="2" charset="2"/>
              <a:buChar char="Ø"/>
              <a:defRPr/>
            </a:pPr>
            <a:r>
              <a:rPr lang="ru-RU" sz="1600" dirty="0"/>
              <a:t>к</a:t>
            </a:r>
            <a:r>
              <a:rPr lang="ru-RU" sz="1600" dirty="0" smtClean="0"/>
              <a:t>серокопии документов, подтверждающих наличие у кандидата индивидуальных достижений (</a:t>
            </a:r>
            <a:r>
              <a:rPr lang="ru-RU" sz="1600" i="1" dirty="0" smtClean="0"/>
              <a:t>при наличии</a:t>
            </a:r>
            <a:r>
              <a:rPr lang="ru-RU" sz="1600" dirty="0" smtClean="0"/>
              <a:t>);</a:t>
            </a:r>
          </a:p>
          <a:p>
            <a:pPr marL="715963" indent="-273050" algn="just">
              <a:buFont typeface="Wingdings" panose="05000000000000000000" pitchFamily="2" charset="2"/>
              <a:buChar char="Ø"/>
              <a:defRPr/>
            </a:pPr>
            <a:r>
              <a:rPr lang="ru-RU" sz="1600" dirty="0"/>
              <a:t>с</a:t>
            </a:r>
            <a:r>
              <a:rPr lang="ru-RU" sz="1600" dirty="0" smtClean="0"/>
              <a:t>правка или копия документа, дающего право на поступление в училище на льготных основаниях (</a:t>
            </a:r>
            <a:r>
              <a:rPr lang="ru-RU" sz="1600" i="1" dirty="0" smtClean="0"/>
              <a:t>при наличии</a:t>
            </a:r>
            <a:r>
              <a:rPr lang="ru-RU" sz="1600" dirty="0" smtClean="0"/>
              <a:t>).</a:t>
            </a:r>
          </a:p>
          <a:p>
            <a:pPr indent="442913" algn="just">
              <a:defRPr/>
            </a:pPr>
            <a:r>
              <a:rPr lang="ru-RU" sz="1600" b="1" dirty="0" smtClean="0"/>
              <a:t>Все вышеуказанные документы заверяются военным комиссариатом (</a:t>
            </a:r>
            <a:r>
              <a:rPr lang="ru-RU" sz="1600" b="1" i="1" dirty="0" smtClean="0"/>
              <a:t>воинской частью</a:t>
            </a:r>
            <a:r>
              <a:rPr lang="ru-RU" sz="1600" b="1" dirty="0" smtClean="0"/>
              <a:t>).</a:t>
            </a:r>
            <a:r>
              <a:rPr lang="ru-RU" altLang="ru-RU" sz="1600" b="1" dirty="0" smtClean="0">
                <a:solidFill>
                  <a:srgbClr val="FF0000"/>
                </a:solidFill>
                <a:cs typeface="Times New Roman" pitchFamily="18" charset="0"/>
              </a:rPr>
              <a:t> </a:t>
            </a:r>
            <a:endParaRPr lang="ru-RU" altLang="ru-RU" sz="1600" dirty="0"/>
          </a:p>
        </p:txBody>
      </p:sp>
      <p:graphicFrame>
        <p:nvGraphicFramePr>
          <p:cNvPr id="3" name="Таблица 2"/>
          <p:cNvGraphicFramePr>
            <a:graphicFrameLocks noGrp="1"/>
          </p:cNvGraphicFramePr>
          <p:nvPr>
            <p:extLst>
              <p:ext uri="{D42A27DB-BD31-4B8C-83A1-F6EECF244321}">
                <p14:modId xmlns:p14="http://schemas.microsoft.com/office/powerpoint/2010/main" val="610631545"/>
              </p:ext>
            </p:extLst>
          </p:nvPr>
        </p:nvGraphicFramePr>
        <p:xfrm>
          <a:off x="245096" y="5237838"/>
          <a:ext cx="8644380" cy="1407160"/>
        </p:xfrm>
        <a:graphic>
          <a:graphicData uri="http://schemas.openxmlformats.org/drawingml/2006/table">
            <a:tbl>
              <a:tblPr firstRow="1" bandRow="1">
                <a:tableStyleId>{5C22544A-7EE6-4342-B048-85BDC9FD1C3A}</a:tableStyleId>
              </a:tblPr>
              <a:tblGrid>
                <a:gridCol w="3157980"/>
                <a:gridCol w="2837468"/>
                <a:gridCol w="2648932"/>
              </a:tblGrid>
              <a:tr h="370840">
                <a:tc>
                  <a:txBody>
                    <a:bodyPr/>
                    <a:lstStyle/>
                    <a:p>
                      <a:pPr algn="ctr"/>
                      <a:endParaRPr lang="ru-RU" sz="1400" dirty="0">
                        <a:solidFill>
                          <a:schemeClr val="tx1"/>
                        </a:solidFill>
                      </a:endParaRPr>
                    </a:p>
                  </a:txBody>
                  <a:tcPr anchor="ctr"/>
                </a:tc>
                <a:tc>
                  <a:txBody>
                    <a:bodyPr/>
                    <a:lstStyle/>
                    <a:p>
                      <a:pPr algn="ctr"/>
                      <a:r>
                        <a:rPr lang="ru-RU" sz="1400" dirty="0" smtClean="0">
                          <a:solidFill>
                            <a:schemeClr val="tx1"/>
                          </a:solidFill>
                        </a:rPr>
                        <a:t>Граждане прошедшие</a:t>
                      </a:r>
                      <a:r>
                        <a:rPr lang="ru-RU" sz="1400" baseline="0" dirty="0" smtClean="0">
                          <a:solidFill>
                            <a:schemeClr val="tx1"/>
                          </a:solidFill>
                        </a:rPr>
                        <a:t> и не проходившие военную службу</a:t>
                      </a:r>
                      <a:endParaRPr lang="ru-RU" sz="1400" dirty="0">
                        <a:solidFill>
                          <a:schemeClr val="tx1"/>
                        </a:solidFill>
                      </a:endParaRPr>
                    </a:p>
                  </a:txBody>
                  <a:tcPr anchor="ctr"/>
                </a:tc>
                <a:tc>
                  <a:txBody>
                    <a:bodyPr/>
                    <a:lstStyle/>
                    <a:p>
                      <a:pPr algn="ctr"/>
                      <a:r>
                        <a:rPr lang="ru-RU" sz="1400" dirty="0" smtClean="0">
                          <a:solidFill>
                            <a:schemeClr val="tx1"/>
                          </a:solidFill>
                        </a:rPr>
                        <a:t>Военнослужащие</a:t>
                      </a:r>
                      <a:endParaRPr lang="ru-RU" sz="1400" dirty="0">
                        <a:solidFill>
                          <a:schemeClr val="tx1"/>
                        </a:solidFill>
                      </a:endParaRPr>
                    </a:p>
                  </a:txBody>
                  <a:tcPr anchor="ctr"/>
                </a:tc>
              </a:tr>
              <a:tr h="370840">
                <a:tc>
                  <a:txBody>
                    <a:bodyPr/>
                    <a:lstStyle/>
                    <a:p>
                      <a:pPr algn="ctr"/>
                      <a:r>
                        <a:rPr lang="ru-RU" sz="1400" b="1" dirty="0" smtClean="0"/>
                        <a:t>Сроки подачи заявления (</a:t>
                      </a:r>
                      <a:r>
                        <a:rPr lang="ru-RU" sz="1400" b="1" i="1" dirty="0" smtClean="0">
                          <a:solidFill>
                            <a:schemeClr val="tx1"/>
                          </a:solidFill>
                        </a:rPr>
                        <a:t>рапорта</a:t>
                      </a:r>
                      <a:r>
                        <a:rPr lang="ru-RU" sz="1400" b="1" dirty="0" smtClean="0"/>
                        <a:t>)</a:t>
                      </a:r>
                      <a:endParaRPr lang="ru-RU" sz="1400" b="1" dirty="0"/>
                    </a:p>
                  </a:txBody>
                  <a:tcPr anchor="ctr"/>
                </a:tc>
                <a:tc>
                  <a:txBody>
                    <a:bodyPr/>
                    <a:lstStyle/>
                    <a:p>
                      <a:pPr algn="ctr"/>
                      <a:r>
                        <a:rPr lang="ru-RU" sz="1600" b="1" dirty="0" smtClean="0">
                          <a:solidFill>
                            <a:srgbClr val="FF0000"/>
                          </a:solidFill>
                        </a:rPr>
                        <a:t>до 1 апреля</a:t>
                      </a:r>
                      <a:endParaRPr lang="ru-RU" sz="1600" b="1" dirty="0">
                        <a:solidFill>
                          <a:srgbClr val="FF0000"/>
                        </a:solidFill>
                      </a:endParaRPr>
                    </a:p>
                  </a:txBody>
                  <a:tcPr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600" b="1" dirty="0" smtClean="0">
                          <a:solidFill>
                            <a:srgbClr val="FF0000"/>
                          </a:solidFill>
                        </a:rPr>
                        <a:t>до 1 марта</a:t>
                      </a:r>
                    </a:p>
                  </a:txBody>
                  <a:tcPr anchor="ctr"/>
                </a:tc>
              </a:tr>
              <a:tr h="370840">
                <a:tc>
                  <a:txBody>
                    <a:bodyPr/>
                    <a:lstStyle/>
                    <a:p>
                      <a:pPr algn="ctr"/>
                      <a:r>
                        <a:rPr lang="ru-RU" sz="1400" b="1" dirty="0" smtClean="0"/>
                        <a:t>Сроки направления документов кандидатов</a:t>
                      </a:r>
                      <a:endParaRPr lang="ru-RU" sz="1400" b="1" dirty="0"/>
                    </a:p>
                  </a:txBody>
                  <a:tcPr anchor="ctr"/>
                </a:tc>
                <a:tc>
                  <a:txBody>
                    <a:bodyPr/>
                    <a:lstStyle/>
                    <a:p>
                      <a:pPr algn="ctr"/>
                      <a:r>
                        <a:rPr lang="ru-RU" sz="1600" b="1" dirty="0" smtClean="0">
                          <a:solidFill>
                            <a:srgbClr val="FF0000"/>
                          </a:solidFill>
                        </a:rPr>
                        <a:t>до 20 мая</a:t>
                      </a:r>
                      <a:endParaRPr lang="ru-RU" sz="1600" b="1" dirty="0">
                        <a:solidFill>
                          <a:srgbClr val="FF0000"/>
                        </a:solidFill>
                      </a:endParaRPr>
                    </a:p>
                  </a:txBody>
                  <a:tcPr anchor="ctr"/>
                </a:tc>
                <a:tc>
                  <a:txBody>
                    <a:bodyPr/>
                    <a:lstStyle/>
                    <a:p>
                      <a:pPr algn="ctr"/>
                      <a:r>
                        <a:rPr lang="ru-RU" sz="1600" b="1" smtClean="0">
                          <a:solidFill>
                            <a:srgbClr val="FF0000"/>
                          </a:solidFill>
                        </a:rPr>
                        <a:t>до 15 мая</a:t>
                      </a:r>
                      <a:endParaRPr lang="ru-RU" sz="1600" b="1" dirty="0">
                        <a:solidFill>
                          <a:srgbClr val="FF0000"/>
                        </a:solidFill>
                      </a:endParaRPr>
                    </a:p>
                  </a:txBody>
                  <a:tcPr anchor="ctr"/>
                </a:tc>
              </a:tr>
            </a:tbl>
          </a:graphicData>
        </a:graphic>
      </p:graphicFrame>
    </p:spTree>
    <p:extLst>
      <p:ext uri="{BB962C8B-B14F-4D97-AF65-F5344CB8AC3E}">
        <p14:creationId xmlns:p14="http://schemas.microsoft.com/office/powerpoint/2010/main" val="2861032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4"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7</a:t>
            </a:r>
          </a:p>
        </p:txBody>
      </p:sp>
      <p:sp>
        <p:nvSpPr>
          <p:cNvPr id="7" name="TextBox 6"/>
          <p:cNvSpPr txBox="1"/>
          <p:nvPr/>
        </p:nvSpPr>
        <p:spPr>
          <a:xfrm>
            <a:off x="136687" y="951431"/>
            <a:ext cx="8870623" cy="646331"/>
          </a:xfrm>
          <a:prstGeom prst="rect">
            <a:avLst/>
          </a:prstGeom>
          <a:noFill/>
        </p:spPr>
        <p:txBody>
          <a:bodyPr wrap="square">
            <a:spAutoFit/>
          </a:bodyPr>
          <a:lstStyle/>
          <a:p>
            <a:pPr indent="442913" algn="just">
              <a:defRPr/>
            </a:pPr>
            <a:r>
              <a:rPr lang="ru-RU" dirty="0" smtClean="0">
                <a:latin typeface="+mn-lt"/>
              </a:rPr>
              <a:t>Профессиональный </a:t>
            </a:r>
            <a:r>
              <a:rPr lang="ru-RU" dirty="0">
                <a:latin typeface="+mn-lt"/>
              </a:rPr>
              <a:t>отбор кандидатов для зачисления в училище курсантами проводится приемной комиссией </a:t>
            </a:r>
            <a:r>
              <a:rPr lang="ru-RU" b="1" dirty="0">
                <a:latin typeface="+mn-lt"/>
              </a:rPr>
              <a:t>с 1 по 30 июля</a:t>
            </a:r>
            <a:r>
              <a:rPr lang="ru-RU" dirty="0">
                <a:latin typeface="+mn-lt"/>
              </a:rPr>
              <a:t> года поступления и включает</a:t>
            </a:r>
            <a:r>
              <a:rPr lang="ru-RU" dirty="0" smtClean="0">
                <a:latin typeface="+mn-lt"/>
              </a:rPr>
              <a:t>:</a:t>
            </a:r>
            <a:endParaRPr lang="ru-RU" dirty="0">
              <a:latin typeface="+mn-lt"/>
            </a:endParaRPr>
          </a:p>
        </p:txBody>
      </p:sp>
      <p:sp>
        <p:nvSpPr>
          <p:cNvPr id="8" name="Прямоугольник 7"/>
          <p:cNvSpPr/>
          <p:nvPr/>
        </p:nvSpPr>
        <p:spPr>
          <a:xfrm>
            <a:off x="136687" y="4647716"/>
            <a:ext cx="8781070" cy="2108269"/>
          </a:xfrm>
          <a:prstGeom prst="rect">
            <a:avLst/>
          </a:prstGeom>
        </p:spPr>
        <p:txBody>
          <a:bodyPr wrap="square">
            <a:spAutoFit/>
          </a:bodyPr>
          <a:lstStyle/>
          <a:p>
            <a:pPr algn="ctr">
              <a:spcAft>
                <a:spcPts val="600"/>
              </a:spcAft>
              <a:defRPr/>
            </a:pPr>
            <a:r>
              <a:rPr lang="ru-RU" b="1" dirty="0"/>
              <a:t>Определение годности кандидатов к поступлению в училище </a:t>
            </a:r>
            <a:r>
              <a:rPr lang="ru-RU" b="1" dirty="0" smtClean="0"/>
              <a:t/>
            </a:r>
            <a:br>
              <a:rPr lang="ru-RU" b="1" dirty="0" smtClean="0"/>
            </a:br>
            <a:r>
              <a:rPr lang="ru-RU" b="1" dirty="0" smtClean="0"/>
              <a:t>по </a:t>
            </a:r>
            <a:r>
              <a:rPr lang="ru-RU" b="1" dirty="0"/>
              <a:t>состоянию здоровья</a:t>
            </a:r>
          </a:p>
          <a:p>
            <a:pPr indent="442913" algn="just">
              <a:defRPr/>
            </a:pPr>
            <a:r>
              <a:rPr lang="ru-RU" dirty="0" smtClean="0"/>
              <a:t>Все </a:t>
            </a:r>
            <a:r>
              <a:rPr lang="ru-RU" dirty="0"/>
              <a:t>кандидаты прибывшие в училище проходят окончательное медицинское освидетельствование нештатной военно-врачебной комиссией. </a:t>
            </a:r>
            <a:endParaRPr lang="ru-RU" dirty="0" smtClean="0"/>
          </a:p>
          <a:p>
            <a:pPr indent="442913" algn="just">
              <a:defRPr/>
            </a:pPr>
            <a:r>
              <a:rPr lang="ru-RU" dirty="0" smtClean="0"/>
              <a:t>В </a:t>
            </a:r>
            <a:r>
              <a:rPr lang="ru-RU" dirty="0"/>
              <a:t>случае признания кандидата не годным к поступлению в училище </a:t>
            </a:r>
            <a:br>
              <a:rPr lang="ru-RU" dirty="0"/>
            </a:br>
            <a:r>
              <a:rPr lang="ru-RU" dirty="0"/>
              <a:t>он считается не прошедшим профессиональный отбор и </a:t>
            </a:r>
            <a:r>
              <a:rPr lang="ru-RU" b="1" dirty="0"/>
              <a:t>не допускается </a:t>
            </a:r>
            <a:r>
              <a:rPr lang="ru-RU" dirty="0"/>
              <a:t/>
            </a:r>
            <a:br>
              <a:rPr lang="ru-RU" dirty="0"/>
            </a:br>
            <a:r>
              <a:rPr lang="ru-RU" dirty="0"/>
              <a:t>к дальнейшему его прохождению.</a:t>
            </a:r>
          </a:p>
        </p:txBody>
      </p:sp>
      <p:graphicFrame>
        <p:nvGraphicFramePr>
          <p:cNvPr id="10" name="Таблица 9"/>
          <p:cNvGraphicFramePr>
            <a:graphicFrameLocks noGrp="1"/>
          </p:cNvGraphicFramePr>
          <p:nvPr>
            <p:extLst>
              <p:ext uri="{D42A27DB-BD31-4B8C-83A1-F6EECF244321}">
                <p14:modId xmlns:p14="http://schemas.microsoft.com/office/powerpoint/2010/main" val="984550108"/>
              </p:ext>
            </p:extLst>
          </p:nvPr>
        </p:nvGraphicFramePr>
        <p:xfrm>
          <a:off x="259235" y="1599643"/>
          <a:ext cx="8700942" cy="2885440"/>
        </p:xfrm>
        <a:graphic>
          <a:graphicData uri="http://schemas.openxmlformats.org/drawingml/2006/table">
            <a:tbl>
              <a:tblPr firstRow="1" bandRow="1">
                <a:tableStyleId>{5C22544A-7EE6-4342-B048-85BDC9FD1C3A}</a:tableStyleId>
              </a:tblPr>
              <a:tblGrid>
                <a:gridCol w="4477733"/>
                <a:gridCol w="4223209"/>
              </a:tblGrid>
              <a:tr h="370840">
                <a:tc>
                  <a:txBody>
                    <a:bodyPr/>
                    <a:lstStyle/>
                    <a:p>
                      <a:pPr algn="ctr"/>
                      <a:r>
                        <a:rPr lang="ru-RU" sz="1600" dirty="0" smtClean="0">
                          <a:solidFill>
                            <a:schemeClr val="tx1"/>
                          </a:solidFill>
                        </a:rPr>
                        <a:t>По программе высшего образования</a:t>
                      </a:r>
                      <a:endParaRPr lang="ru-RU" sz="1600" dirty="0">
                        <a:solidFill>
                          <a:schemeClr val="tx1"/>
                        </a:solidFill>
                      </a:endParaRPr>
                    </a:p>
                  </a:txBody>
                  <a:tcPr anchor="ctr"/>
                </a:tc>
                <a:tc>
                  <a:txBody>
                    <a:bodyPr/>
                    <a:lstStyle/>
                    <a:p>
                      <a:pPr algn="ctr"/>
                      <a:r>
                        <a:rPr lang="ru-RU" sz="1600" dirty="0" smtClean="0">
                          <a:solidFill>
                            <a:schemeClr val="tx1"/>
                          </a:solidFill>
                        </a:rPr>
                        <a:t>По программе среднего </a:t>
                      </a:r>
                      <a:br>
                        <a:rPr lang="ru-RU" sz="1600" dirty="0" smtClean="0">
                          <a:solidFill>
                            <a:schemeClr val="tx1"/>
                          </a:solidFill>
                        </a:rPr>
                      </a:br>
                      <a:r>
                        <a:rPr lang="ru-RU" sz="1600" dirty="0" smtClean="0">
                          <a:solidFill>
                            <a:schemeClr val="tx1"/>
                          </a:solidFill>
                        </a:rPr>
                        <a:t>профессионального образования</a:t>
                      </a:r>
                      <a:endParaRPr lang="ru-RU" sz="1600" dirty="0">
                        <a:solidFill>
                          <a:schemeClr val="tx1"/>
                        </a:solidFill>
                      </a:endParaRPr>
                    </a:p>
                  </a:txBody>
                  <a:tcPr anchor="ctr"/>
                </a:tc>
              </a:tr>
              <a:tr h="370840">
                <a:tc gridSpan="2">
                  <a:txBody>
                    <a:bodyPr/>
                    <a:lstStyle/>
                    <a:p>
                      <a:pPr algn="ctr"/>
                      <a:r>
                        <a:rPr lang="ru-RU" sz="1600" b="0" dirty="0" smtClean="0">
                          <a:solidFill>
                            <a:schemeClr val="tx1"/>
                          </a:solidFill>
                        </a:rPr>
                        <a:t>Определение годности кандидатов к поступлению в училище по состоянию здоровья</a:t>
                      </a:r>
                      <a:endParaRPr lang="ru-RU" sz="1600" b="0" dirty="0">
                        <a:solidFill>
                          <a:schemeClr val="tx1"/>
                        </a:solidFill>
                      </a:endParaRPr>
                    </a:p>
                  </a:txBody>
                  <a:tcPr anchor="ctr"/>
                </a:tc>
                <a:tc hMerge="1">
                  <a:txBody>
                    <a:bodyPr/>
                    <a:lstStyle/>
                    <a:p>
                      <a:endParaRPr lang="ru-RU"/>
                    </a:p>
                  </a:txBody>
                  <a:tcPr/>
                </a:tc>
              </a:tr>
              <a:tr h="370840">
                <a:tc gridSpan="2">
                  <a:txBody>
                    <a:bodyPr/>
                    <a:lstStyle/>
                    <a:p>
                      <a:pPr algn="ctr"/>
                      <a:r>
                        <a:rPr lang="ru-RU" sz="1600" b="0" dirty="0" smtClean="0">
                          <a:solidFill>
                            <a:schemeClr val="tx1"/>
                          </a:solidFill>
                        </a:rPr>
                        <a:t>Определение категории профессиональной пригодности кандидатов</a:t>
                      </a:r>
                    </a:p>
                  </a:txBody>
                  <a:tcPr anchor="ctr"/>
                </a:tc>
                <a:tc hMerge="1">
                  <a:txBody>
                    <a:bodyPr/>
                    <a:lstStyle/>
                    <a:p>
                      <a:endParaRPr lang="ru-RU"/>
                    </a:p>
                  </a:txBody>
                  <a:tcPr/>
                </a:tc>
              </a:tr>
              <a:tr h="370840">
                <a:tc gridSpan="2">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Оценку уровня общеобразовательной подготовленности кандидатов </a:t>
                      </a:r>
                    </a:p>
                  </a:txBody>
                  <a:tcPr anchor="ctr"/>
                </a:tc>
                <a:tc hMerge="1">
                  <a:txBody>
                    <a:bodyPr/>
                    <a:lstStyle/>
                    <a:p>
                      <a:endParaRPr lang="ru-RU"/>
                    </a:p>
                  </a:txBody>
                  <a:tcPr/>
                </a:tc>
              </a:tr>
              <a:tr h="370840">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Оценку уровня профессиональной подготовленности кандидатов по результатам дополнительного вступительного испытания </a:t>
                      </a:r>
                      <a:endParaRPr lang="ru-RU" sz="1600" b="0" dirty="0" smtClean="0">
                        <a:solidFill>
                          <a:schemeClr val="tx1"/>
                        </a:solidFill>
                      </a:endParaRP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prstClr val="black"/>
                        </a:solidFill>
                        <a:effectLst/>
                        <a:uLnTx/>
                        <a:uFillTx/>
                        <a:latin typeface="+mn-lt"/>
                      </a:endParaRPr>
                    </a:p>
                  </a:txBody>
                  <a:tcPr anchor="ctr"/>
                </a:tc>
              </a:tr>
              <a:tr h="370840">
                <a:tc gridSpan="2">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rPr>
                        <a:t>Оценку уровня физической подготовленности кандидатов</a:t>
                      </a:r>
                    </a:p>
                  </a:txBody>
                  <a:tcPr anchor="ctr"/>
                </a:tc>
                <a:tc hMerge="1">
                  <a:txBody>
                    <a:bodyPr/>
                    <a:lstStyle/>
                    <a:p>
                      <a:endParaRPr lang="ru-RU" sz="1600" b="0" dirty="0">
                        <a:solidFill>
                          <a:schemeClr val="tx1"/>
                        </a:solidFill>
                      </a:endParaRPr>
                    </a:p>
                  </a:txBody>
                  <a:tcPr anchor="ctr"/>
                </a:tc>
              </a:tr>
            </a:tbl>
          </a:graphicData>
        </a:graphic>
      </p:graphicFrame>
    </p:spTree>
    <p:extLst>
      <p:ext uri="{BB962C8B-B14F-4D97-AF65-F5344CB8AC3E}">
        <p14:creationId xmlns:p14="http://schemas.microsoft.com/office/powerpoint/2010/main" val="3087658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4"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8</a:t>
            </a:r>
          </a:p>
        </p:txBody>
      </p:sp>
      <p:sp>
        <p:nvSpPr>
          <p:cNvPr id="7" name="TextBox 6"/>
          <p:cNvSpPr txBox="1"/>
          <p:nvPr/>
        </p:nvSpPr>
        <p:spPr>
          <a:xfrm>
            <a:off x="136687" y="959744"/>
            <a:ext cx="8870623" cy="5355312"/>
          </a:xfrm>
          <a:prstGeom prst="rect">
            <a:avLst/>
          </a:prstGeom>
          <a:noFill/>
        </p:spPr>
        <p:txBody>
          <a:bodyPr wrap="square">
            <a:spAutoFit/>
          </a:bodyPr>
          <a:lstStyle/>
          <a:p>
            <a:pPr algn="ctr">
              <a:defRPr/>
            </a:pPr>
            <a:r>
              <a:rPr lang="ru-RU" b="1" dirty="0"/>
              <a:t>Определение категории профессиональной пригодности кандидатов</a:t>
            </a:r>
          </a:p>
          <a:p>
            <a:pPr indent="442913" algn="just">
              <a:defRPr/>
            </a:pPr>
            <a:endParaRPr lang="ru-RU" dirty="0"/>
          </a:p>
          <a:p>
            <a:pPr indent="442913" algn="just">
              <a:defRPr/>
            </a:pPr>
            <a:r>
              <a:rPr lang="ru-RU" dirty="0" smtClean="0"/>
              <a:t>Определение </a:t>
            </a:r>
            <a:r>
              <a:rPr lang="ru-RU" dirty="0"/>
              <a:t>категории профессиональной пригодности кандидатов осуществляется с использованием </a:t>
            </a:r>
            <a:r>
              <a:rPr lang="ru-RU" dirty="0" smtClean="0"/>
              <a:t>методов:</a:t>
            </a:r>
          </a:p>
          <a:p>
            <a:pPr marL="285750" indent="163513" algn="just">
              <a:buFont typeface="Wingdings" panose="05000000000000000000" pitchFamily="2" charset="2"/>
              <a:buChar char="Ø"/>
              <a:defRPr/>
            </a:pPr>
            <a:r>
              <a:rPr lang="ru-RU" dirty="0" smtClean="0"/>
              <a:t> с</a:t>
            </a:r>
            <a:r>
              <a:rPr lang="ru-RU" dirty="0" smtClean="0">
                <a:latin typeface="+mn-lt"/>
              </a:rPr>
              <a:t>оциально-психологического изучения;</a:t>
            </a:r>
          </a:p>
          <a:p>
            <a:pPr marL="285750" indent="163513" algn="just">
              <a:buFont typeface="Wingdings" panose="05000000000000000000" pitchFamily="2" charset="2"/>
              <a:buChar char="Ø"/>
              <a:defRPr/>
            </a:pPr>
            <a:r>
              <a:rPr lang="ru-RU" dirty="0" smtClean="0"/>
              <a:t> психологического обследования.</a:t>
            </a:r>
          </a:p>
          <a:p>
            <a:pPr marL="285750" indent="163513" algn="just">
              <a:buFont typeface="Wingdings" panose="05000000000000000000" pitchFamily="2" charset="2"/>
              <a:buChar char="Ø"/>
              <a:defRPr/>
            </a:pPr>
            <a:endParaRPr lang="ru-RU" dirty="0"/>
          </a:p>
          <a:p>
            <a:pPr indent="449263" algn="just"/>
            <a:r>
              <a:rPr lang="ru-RU" dirty="0"/>
              <a:t>По результатам социально-психологического изучения </a:t>
            </a:r>
            <a:r>
              <a:rPr lang="ru-RU" dirty="0" smtClean="0"/>
              <a:t>и </a:t>
            </a:r>
            <a:r>
              <a:rPr lang="ru-RU" dirty="0"/>
              <a:t>психологического обследования выносится одно из следующих заключений </a:t>
            </a:r>
            <a:r>
              <a:rPr lang="ru-RU" dirty="0" smtClean="0"/>
              <a:t>о </a:t>
            </a:r>
            <a:r>
              <a:rPr lang="ru-RU" dirty="0"/>
              <a:t>профессиональной пригодности к обучению в училище:</a:t>
            </a:r>
          </a:p>
          <a:p>
            <a:pPr indent="449263" algn="just"/>
            <a:r>
              <a:rPr lang="ru-RU" dirty="0"/>
              <a:t>«рекомендуется в первую очередь» - первая категория профессиональной пригодности;</a:t>
            </a:r>
          </a:p>
          <a:p>
            <a:pPr indent="449263" algn="just"/>
            <a:r>
              <a:rPr lang="ru-RU" dirty="0"/>
              <a:t>«рекомендуется» - вторая категория профессиональной пригодности;</a:t>
            </a:r>
          </a:p>
          <a:p>
            <a:pPr indent="449263" algn="just"/>
            <a:r>
              <a:rPr lang="ru-RU" dirty="0"/>
              <a:t>«рекомендуется условно» - третья категория профессиональной пригодности;</a:t>
            </a:r>
          </a:p>
          <a:p>
            <a:pPr indent="449263" algn="just"/>
            <a:r>
              <a:rPr lang="ru-RU" dirty="0"/>
              <a:t>«не рекомендуется» - четвертая категория профессиональной пригодности.</a:t>
            </a:r>
          </a:p>
          <a:p>
            <a:pPr indent="449263" algn="just"/>
            <a:endParaRPr lang="ru-RU" dirty="0" smtClean="0"/>
          </a:p>
          <a:p>
            <a:pPr indent="449263" algn="just"/>
            <a:r>
              <a:rPr lang="ru-RU" dirty="0" smtClean="0"/>
              <a:t>Кандидаты</a:t>
            </a:r>
            <a:r>
              <a:rPr lang="ru-RU" dirty="0"/>
              <a:t>, отнесенные к четвертой категории профессиональной пригодности, считаются не прошедшим профессиональный отбор </a:t>
            </a:r>
            <a:r>
              <a:rPr lang="ru-RU" dirty="0" smtClean="0"/>
              <a:t>и </a:t>
            </a:r>
            <a:r>
              <a:rPr lang="ru-RU" b="1" dirty="0"/>
              <a:t>не допускаются </a:t>
            </a:r>
            <a:r>
              <a:rPr lang="ru-RU" dirty="0"/>
              <a:t>к дальнейшему его прохождению</a:t>
            </a:r>
            <a:r>
              <a:rPr lang="ru-RU" dirty="0" smtClean="0"/>
              <a:t>.</a:t>
            </a:r>
            <a:endParaRPr lang="ru-RU" dirty="0"/>
          </a:p>
        </p:txBody>
      </p:sp>
    </p:spTree>
    <p:extLst>
      <p:ext uri="{BB962C8B-B14F-4D97-AF65-F5344CB8AC3E}">
        <p14:creationId xmlns:p14="http://schemas.microsoft.com/office/powerpoint/2010/main" val="489069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32688"/>
          </a:xfrm>
          <a:prstGeom prst="rect">
            <a:avLst/>
          </a:prstGeom>
        </p:spPr>
      </p:pic>
      <p:sp>
        <p:nvSpPr>
          <p:cNvPr id="5" name="Прямоугольник 4"/>
          <p:cNvSpPr/>
          <p:nvPr/>
        </p:nvSpPr>
        <p:spPr>
          <a:xfrm>
            <a:off x="1331258" y="280393"/>
            <a:ext cx="6481483" cy="369973"/>
          </a:xfrm>
          <a:prstGeom prst="rect">
            <a:avLst/>
          </a:prstGeom>
        </p:spPr>
        <p:txBody>
          <a:bodyPr wrap="square">
            <a:spAutoFit/>
          </a:bodyPr>
          <a:lstStyle/>
          <a:p>
            <a:pPr algn="ctr">
              <a:lnSpc>
                <a:spcPct val="80000"/>
              </a:lnSpc>
              <a:defRPr/>
            </a:pPr>
            <a:r>
              <a:rPr lang="ru-RU" sz="2200" b="1" kern="0" dirty="0" smtClean="0">
                <a:solidFill>
                  <a:srgbClr val="000000"/>
                </a:solidFill>
                <a:cs typeface="Times New Roman" pitchFamily="18" charset="0"/>
              </a:rPr>
              <a:t>ПРАВИЛА ПОСТУПЛЕНИЯ</a:t>
            </a:r>
            <a:endParaRPr lang="ru-RU" sz="2200" b="1" kern="0" dirty="0">
              <a:solidFill>
                <a:srgbClr val="000000"/>
              </a:solidFill>
              <a:cs typeface="Times New Roman" pitchFamily="18" charset="0"/>
            </a:endParaRPr>
          </a:p>
        </p:txBody>
      </p:sp>
      <p:sp>
        <p:nvSpPr>
          <p:cNvPr id="9" name="Прямоугольник 8"/>
          <p:cNvSpPr/>
          <p:nvPr/>
        </p:nvSpPr>
        <p:spPr>
          <a:xfrm>
            <a:off x="8396354" y="309378"/>
            <a:ext cx="301686" cy="319446"/>
          </a:xfrm>
          <a:prstGeom prst="rect">
            <a:avLst/>
          </a:prstGeom>
        </p:spPr>
        <p:txBody>
          <a:bodyPr wrap="none">
            <a:spAutoFit/>
          </a:bodyPr>
          <a:lstStyle/>
          <a:p>
            <a:pPr algn="ctr" defTabSz="779252" eaLnBrk="0" hangingPunct="0">
              <a:lnSpc>
                <a:spcPct val="80000"/>
              </a:lnSpc>
              <a:spcBef>
                <a:spcPct val="20000"/>
              </a:spcBef>
              <a:defRPr/>
            </a:pPr>
            <a:r>
              <a:rPr lang="ru-RU" b="1" kern="0" dirty="0">
                <a:solidFill>
                  <a:srgbClr val="000000"/>
                </a:solidFill>
                <a:cs typeface="Times New Roman" pitchFamily="18" charset="0"/>
              </a:rPr>
              <a:t>9</a:t>
            </a:r>
          </a:p>
        </p:txBody>
      </p:sp>
      <p:sp>
        <p:nvSpPr>
          <p:cNvPr id="6" name="TextBox 5"/>
          <p:cNvSpPr txBox="1"/>
          <p:nvPr/>
        </p:nvSpPr>
        <p:spPr>
          <a:xfrm>
            <a:off x="216816" y="949496"/>
            <a:ext cx="8766928" cy="5909310"/>
          </a:xfrm>
          <a:prstGeom prst="rect">
            <a:avLst/>
          </a:prstGeom>
          <a:noFill/>
        </p:spPr>
        <p:txBody>
          <a:bodyPr wrap="square">
            <a:spAutoFit/>
          </a:bodyPr>
          <a:lstStyle/>
          <a:p>
            <a:pPr algn="ctr">
              <a:defRPr/>
            </a:pPr>
            <a:r>
              <a:rPr lang="ru-RU" b="1" dirty="0"/>
              <a:t>Оценка уровня общеобразовательной подготовленности кандидатов </a:t>
            </a:r>
          </a:p>
          <a:p>
            <a:pPr indent="442913" algn="just">
              <a:defRPr/>
            </a:pPr>
            <a:endParaRPr lang="ru-RU" dirty="0" smtClean="0"/>
          </a:p>
          <a:p>
            <a:pPr indent="442913" algn="just">
              <a:defRPr/>
            </a:pPr>
            <a:r>
              <a:rPr lang="ru-RU" b="1" dirty="0" smtClean="0"/>
              <a:t>Проводится </a:t>
            </a:r>
            <a:r>
              <a:rPr lang="ru-RU" b="1" dirty="0"/>
              <a:t>по результатам единого государственного экзамена </a:t>
            </a:r>
            <a:r>
              <a:rPr lang="ru-RU" dirty="0"/>
              <a:t>(далее – ЕГЭ), </a:t>
            </a:r>
            <a:r>
              <a:rPr lang="ru-RU" dirty="0" smtClean="0"/>
              <a:t/>
            </a:r>
            <a:br>
              <a:rPr lang="ru-RU" dirty="0" smtClean="0"/>
            </a:br>
            <a:r>
              <a:rPr lang="ru-RU" dirty="0" smtClean="0"/>
              <a:t>а </a:t>
            </a:r>
            <a:r>
              <a:rPr lang="ru-RU" dirty="0"/>
              <a:t>также для отдельных категорий поступающих – по выбору кандидатов: на основании результатов ЕГЭ и (или) по результатам вступительных испытаний, проводимых училищем самостоятельно. </a:t>
            </a:r>
            <a:endParaRPr lang="ru-RU" dirty="0" smtClean="0"/>
          </a:p>
          <a:p>
            <a:pPr indent="442913" algn="just">
              <a:defRPr/>
            </a:pPr>
            <a:r>
              <a:rPr lang="ru-RU" dirty="0" smtClean="0"/>
              <a:t>Вступительные испытания, проводимые училищем самостоятельно, имеют право сдавать:</a:t>
            </a:r>
            <a:endParaRPr lang="ru-RU" dirty="0"/>
          </a:p>
          <a:p>
            <a:pPr indent="442913" algn="just">
              <a:defRPr/>
            </a:pPr>
            <a:r>
              <a:rPr lang="ru-RU" dirty="0"/>
              <a:t>1) лица, которые получили документ о среднем общем образовании </a:t>
            </a:r>
            <a:r>
              <a:rPr lang="ru-RU" dirty="0" smtClean="0"/>
              <a:t>в </a:t>
            </a:r>
            <a:r>
              <a:rPr lang="ru-RU" dirty="0"/>
              <a:t>течение одного года до дня завершения приема документов и вступительных испытаний включительно, если все пройденные ими в указанный период аттестационные испытания государственной итоговой аттестации </a:t>
            </a:r>
            <a:r>
              <a:rPr lang="ru-RU" dirty="0" smtClean="0"/>
              <a:t>по </a:t>
            </a:r>
            <a:r>
              <a:rPr lang="ru-RU" dirty="0"/>
              <a:t>образовательным программам среднего общего образования сданы </a:t>
            </a:r>
            <a:r>
              <a:rPr lang="ru-RU" dirty="0" smtClean="0"/>
              <a:t>не </a:t>
            </a:r>
            <a:r>
              <a:rPr lang="ru-RU" dirty="0"/>
              <a:t>в форме ЕГЭ (либо они прошли итоговые аттестационные процедуры </a:t>
            </a:r>
            <a:r>
              <a:rPr lang="ru-RU" dirty="0" smtClean="0"/>
              <a:t>в </a:t>
            </a:r>
            <a:r>
              <a:rPr lang="ru-RU" dirty="0"/>
              <a:t>иностранных образовательных организациях и не сдавали ЕГЭ в указанный период);</a:t>
            </a:r>
          </a:p>
          <a:p>
            <a:pPr indent="442913" algn="just">
              <a:defRPr/>
            </a:pPr>
            <a:r>
              <a:rPr lang="ru-RU" dirty="0"/>
              <a:t>2) выпускники образовательных организаций среднего профессионального образования</a:t>
            </a:r>
            <a:r>
              <a:rPr lang="ru-RU" dirty="0" smtClean="0"/>
              <a:t>.</a:t>
            </a:r>
          </a:p>
          <a:p>
            <a:pPr indent="442913" algn="just">
              <a:defRPr/>
            </a:pPr>
            <a:endParaRPr lang="ru-RU" dirty="0"/>
          </a:p>
          <a:p>
            <a:pPr indent="442913" algn="just">
              <a:defRPr/>
            </a:pPr>
            <a:r>
              <a:rPr lang="ru-RU" b="1" dirty="0"/>
              <a:t>Результаты ЕГЭ действительны в течение 4-х лет</a:t>
            </a:r>
            <a:r>
              <a:rPr lang="ru-RU" dirty="0"/>
              <a:t> с момента сдачи </a:t>
            </a:r>
            <a:br>
              <a:rPr lang="ru-RU" dirty="0"/>
            </a:br>
            <a:r>
              <a:rPr lang="ru-RU" dirty="0"/>
              <a:t>(</a:t>
            </a:r>
            <a:r>
              <a:rPr lang="ru-RU" i="1" dirty="0"/>
              <a:t>для поступающих в училище в 2021 году, результаты ЕГЭ будут действительны </a:t>
            </a:r>
            <a:r>
              <a:rPr lang="ru-RU" i="1" dirty="0" smtClean="0"/>
              <a:t/>
            </a:r>
            <a:br>
              <a:rPr lang="ru-RU" i="1" dirty="0" smtClean="0"/>
            </a:br>
            <a:r>
              <a:rPr lang="ru-RU" i="1" dirty="0" smtClean="0"/>
              <a:t>с </a:t>
            </a:r>
            <a:r>
              <a:rPr lang="ru-RU" i="1" dirty="0"/>
              <a:t>2017 по 2021 год</a:t>
            </a:r>
            <a:r>
              <a:rPr lang="ru-RU" dirty="0" smtClean="0"/>
              <a:t>).</a:t>
            </a:r>
            <a:endParaRPr lang="ru-RU" dirty="0"/>
          </a:p>
        </p:txBody>
      </p:sp>
    </p:spTree>
    <p:extLst>
      <p:ext uri="{BB962C8B-B14F-4D97-AF65-F5344CB8AC3E}">
        <p14:creationId xmlns:p14="http://schemas.microsoft.com/office/powerpoint/2010/main" val="826460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7_Тема Office">
  <a:themeElements>
    <a:clrScheme na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1255</Words>
  <Application>Microsoft Office PowerPoint</Application>
  <PresentationFormat>Экран (4:3)</PresentationFormat>
  <Paragraphs>274</Paragraphs>
  <Slides>18</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Times New Roman</vt:lpstr>
      <vt:lpstr>Wingdings</vt:lpstr>
      <vt:lpstr>17_Тема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91</cp:revision>
  <dcterms:created xsi:type="dcterms:W3CDTF">2017-12-07T08:20:57Z</dcterms:created>
  <dcterms:modified xsi:type="dcterms:W3CDTF">2020-09-25T10:49:30Z</dcterms:modified>
</cp:coreProperties>
</file>